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33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71"/>
  </p:notesMasterIdLst>
  <p:handoutMasterIdLst>
    <p:handoutMasterId r:id="rId72"/>
  </p:handoutMasterIdLst>
  <p:sldIdLst>
    <p:sldId id="256" r:id="rId2"/>
    <p:sldId id="297" r:id="rId3"/>
    <p:sldId id="365" r:id="rId4"/>
    <p:sldId id="259" r:id="rId5"/>
    <p:sldId id="302" r:id="rId6"/>
    <p:sldId id="364" r:id="rId7"/>
    <p:sldId id="367" r:id="rId8"/>
    <p:sldId id="366" r:id="rId9"/>
    <p:sldId id="301" r:id="rId10"/>
    <p:sldId id="344" r:id="rId11"/>
    <p:sldId id="345" r:id="rId12"/>
    <p:sldId id="309" r:id="rId13"/>
    <p:sldId id="310" r:id="rId14"/>
    <p:sldId id="368" r:id="rId15"/>
    <p:sldId id="370" r:id="rId16"/>
    <p:sldId id="343" r:id="rId17"/>
    <p:sldId id="317" r:id="rId18"/>
    <p:sldId id="318" r:id="rId19"/>
    <p:sldId id="321" r:id="rId20"/>
    <p:sldId id="372" r:id="rId21"/>
    <p:sldId id="373" r:id="rId22"/>
    <p:sldId id="371" r:id="rId23"/>
    <p:sldId id="322" r:id="rId24"/>
    <p:sldId id="323" r:id="rId25"/>
    <p:sldId id="325" r:id="rId26"/>
    <p:sldId id="320" r:id="rId27"/>
    <p:sldId id="346" r:id="rId28"/>
    <p:sldId id="327" r:id="rId29"/>
    <p:sldId id="326" r:id="rId30"/>
    <p:sldId id="340" r:id="rId31"/>
    <p:sldId id="305" r:id="rId32"/>
    <p:sldId id="300" r:id="rId33"/>
    <p:sldId id="369" r:id="rId34"/>
    <p:sldId id="314" r:id="rId35"/>
    <p:sldId id="315" r:id="rId36"/>
    <p:sldId id="271" r:id="rId37"/>
    <p:sldId id="316" r:id="rId38"/>
    <p:sldId id="270" r:id="rId39"/>
    <p:sldId id="268" r:id="rId40"/>
    <p:sldId id="330" r:id="rId41"/>
    <p:sldId id="272" r:id="rId42"/>
    <p:sldId id="274" r:id="rId43"/>
    <p:sldId id="275" r:id="rId44"/>
    <p:sldId id="276" r:id="rId45"/>
    <p:sldId id="353" r:id="rId46"/>
    <p:sldId id="348" r:id="rId47"/>
    <p:sldId id="349" r:id="rId48"/>
    <p:sldId id="351" r:id="rId49"/>
    <p:sldId id="352" r:id="rId50"/>
    <p:sldId id="281" r:id="rId51"/>
    <p:sldId id="282" r:id="rId52"/>
    <p:sldId id="283" r:id="rId53"/>
    <p:sldId id="354" r:id="rId54"/>
    <p:sldId id="355" r:id="rId55"/>
    <p:sldId id="356" r:id="rId56"/>
    <p:sldId id="334" r:id="rId57"/>
    <p:sldId id="357" r:id="rId58"/>
    <p:sldId id="358" r:id="rId59"/>
    <p:sldId id="359" r:id="rId60"/>
    <p:sldId id="360" r:id="rId61"/>
    <p:sldId id="361" r:id="rId62"/>
    <p:sldId id="362" r:id="rId63"/>
    <p:sldId id="374" r:id="rId64"/>
    <p:sldId id="341" r:id="rId65"/>
    <p:sldId id="342" r:id="rId66"/>
    <p:sldId id="299" r:id="rId67"/>
    <p:sldId id="307" r:id="rId68"/>
    <p:sldId id="375" r:id="rId69"/>
    <p:sldId id="293" r:id="rId70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04BC"/>
    <a:srgbClr val="2A249C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98" autoAdjust="0"/>
    <p:restoredTop sz="94660"/>
  </p:normalViewPr>
  <p:slideViewPr>
    <p:cSldViewPr snapToGrid="0">
      <p:cViewPr>
        <p:scale>
          <a:sx n="42" d="100"/>
          <a:sy n="42" d="100"/>
        </p:scale>
        <p:origin x="-1392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6.xlsx"/><Relationship Id="rId4" Type="http://schemas.microsoft.com/office/2011/relationships/chartColorStyle" Target="colors17.xm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19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2;&#1074;&#1075;&#1091;&#1089;&#1090;%202018\&#1051;&#1080;&#1089;&#1090;%20Microsoft%20Excel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12067375481519406"/>
                  <c:y val="4.4757814408961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90B-485B-8679-C9548248E5BE}"/>
                </c:ext>
              </c:extLst>
            </c:dLbl>
            <c:dLbl>
              <c:idx val="1"/>
              <c:layout>
                <c:manualLayout>
                  <c:x val="0.12711488053113715"/>
                  <c:y val="6.6186743855296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90B-485B-8679-C9548248E5BE}"/>
                </c:ext>
              </c:extLst>
            </c:dLbl>
            <c:dLbl>
              <c:idx val="2"/>
              <c:layout>
                <c:manualLayout>
                  <c:x val="0.12059471234916759"/>
                  <c:y val="5.4703995388731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Лист1!$A$33:$A$35</c:f>
              <c:strCache>
                <c:ptCount val="3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</c:strCache>
            </c:strRef>
          </c:cat>
          <c:val>
            <c:numRef>
              <c:f>Лист1!$B$33:$B$35</c:f>
              <c:numCache>
                <c:formatCode>General</c:formatCode>
                <c:ptCount val="3"/>
                <c:pt idx="0">
                  <c:v>99.7</c:v>
                </c:pt>
                <c:pt idx="1">
                  <c:v>99.5</c:v>
                </c:pt>
                <c:pt idx="2">
                  <c:v>98.9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B4-4AED-8091-A60CEB703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097472"/>
        <c:axId val="83098624"/>
      </c:barChart>
      <c:catAx>
        <c:axId val="8309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098624"/>
        <c:crosses val="autoZero"/>
        <c:auto val="1"/>
        <c:lblAlgn val="ctr"/>
        <c:lblOffset val="100"/>
        <c:noMultiLvlLbl val="0"/>
      </c:catAx>
      <c:valAx>
        <c:axId val="83098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0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96283147064079"/>
          <c:y val="1.8509300020640444E-3"/>
          <c:w val="0.80487491548057566"/>
          <c:h val="0.9191338810612126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Лист1!$A$82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501718413749849E-2"/>
                  <c:y val="9.4199972010794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A8C-4AB5-B847-56F6F5592AB4}"/>
                </c:ext>
              </c:extLst>
            </c:dLbl>
            <c:dLbl>
              <c:idx val="1"/>
              <c:layout>
                <c:manualLayout>
                  <c:x val="4.4501718413749849E-2"/>
                  <c:y val="1.4947545800373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A8C-4AB5-B847-56F6F5592AB4}"/>
                </c:ext>
              </c:extLst>
            </c:dLbl>
            <c:dLbl>
              <c:idx val="2"/>
              <c:layout>
                <c:manualLayout>
                  <c:x val="7.7348224861993775E-2"/>
                  <c:y val="1.4761270607691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A8C-4AB5-B847-56F6F5592AB4}"/>
                </c:ext>
              </c:extLst>
            </c:dLbl>
            <c:dLbl>
              <c:idx val="4"/>
              <c:layout>
                <c:manualLayout>
                  <c:x val="4.1323024241339143E-2"/>
                  <c:y val="-5.3414331623520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A8C-4AB5-B847-56F6F5592AB4}"/>
                </c:ext>
              </c:extLst>
            </c:dLbl>
            <c:dLbl>
              <c:idx val="6"/>
              <c:layout>
                <c:manualLayout>
                  <c:x val="0"/>
                  <c:y val="8.8609231023626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38-4908-BD56-D440A17899CA}"/>
                </c:ext>
              </c:extLst>
            </c:dLbl>
            <c:dLbl>
              <c:idx val="8"/>
              <c:layout>
                <c:manualLayout>
                  <c:x val="6.6577374004822606E-3"/>
                  <c:y val="9.4199972010794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8AB-49ED-B9F8-FE023A247843}"/>
                </c:ext>
              </c:extLst>
            </c:dLbl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Лист1!$B$79:$J$79</c:f>
              <c:strCache>
                <c:ptCount val="9"/>
                <c:pt idx="0">
                  <c:v>обществознание</c:v>
                </c:pt>
                <c:pt idx="1">
                  <c:v>информатика и ИКТ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физика</c:v>
                </c:pt>
                <c:pt idx="5">
                  <c:v>химия</c:v>
                </c:pt>
                <c:pt idx="6">
                  <c:v>английский язык</c:v>
                </c:pt>
                <c:pt idx="7">
                  <c:v>история</c:v>
                </c:pt>
                <c:pt idx="8">
                  <c:v>литература</c:v>
                </c:pt>
              </c:strCache>
            </c:strRef>
          </c:cat>
          <c:val>
            <c:numRef>
              <c:f>Лист1!$B$82:$J$82</c:f>
              <c:numCache>
                <c:formatCode>General</c:formatCode>
                <c:ptCount val="9"/>
                <c:pt idx="0">
                  <c:v>99</c:v>
                </c:pt>
                <c:pt idx="1">
                  <c:v>99</c:v>
                </c:pt>
                <c:pt idx="2">
                  <c:v>98.3</c:v>
                </c:pt>
                <c:pt idx="3">
                  <c:v>95.5</c:v>
                </c:pt>
                <c:pt idx="4">
                  <c:v>99.1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AB-49ED-B9F8-FE023A247843}"/>
            </c:ext>
          </c:extLst>
        </c:ser>
        <c:ser>
          <c:idx val="1"/>
          <c:order val="1"/>
          <c:tx>
            <c:strRef>
              <c:f>Лист1!$A$81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966781227583323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560137473099988"/>
                  <c:y val="-4.057795792545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36766895927550469"/>
                  <c:y val="-4.057795792545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3146907230686596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31038705482221257"/>
                  <c:y val="-9.771779340259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A8C-4AB5-B847-56F6F5592AB4}"/>
                </c:ext>
              </c:extLst>
            </c:dLbl>
            <c:dLbl>
              <c:idx val="5"/>
              <c:layout>
                <c:manualLayout>
                  <c:x val="-0.31045246417211209"/>
                  <c:y val="-1.0144489481362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3719072181720523"/>
                  <c:y val="-6.0866936888175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37076288826998444"/>
                  <c:y val="-1.4202285273907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8AB-49ED-B9F8-FE023A247843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Лист1!$B$79:$J$79</c:f>
              <c:strCache>
                <c:ptCount val="9"/>
                <c:pt idx="0">
                  <c:v>обществознание</c:v>
                </c:pt>
                <c:pt idx="1">
                  <c:v>информатика и ИКТ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физика</c:v>
                </c:pt>
                <c:pt idx="5">
                  <c:v>химия</c:v>
                </c:pt>
                <c:pt idx="6">
                  <c:v>английский язык</c:v>
                </c:pt>
                <c:pt idx="7">
                  <c:v>история</c:v>
                </c:pt>
                <c:pt idx="8">
                  <c:v>литература</c:v>
                </c:pt>
              </c:strCache>
            </c:strRef>
          </c:cat>
          <c:val>
            <c:numRef>
              <c:f>Лист1!$B$81:$J$81</c:f>
              <c:numCache>
                <c:formatCode>General</c:formatCode>
                <c:ptCount val="9"/>
                <c:pt idx="0">
                  <c:v>99</c:v>
                </c:pt>
                <c:pt idx="1">
                  <c:v>100</c:v>
                </c:pt>
                <c:pt idx="2">
                  <c:v>100</c:v>
                </c:pt>
                <c:pt idx="3">
                  <c:v>99</c:v>
                </c:pt>
                <c:pt idx="4">
                  <c:v>99</c:v>
                </c:pt>
                <c:pt idx="5">
                  <c:v>99</c:v>
                </c:pt>
                <c:pt idx="6">
                  <c:v>100</c:v>
                </c:pt>
                <c:pt idx="7">
                  <c:v>91</c:v>
                </c:pt>
                <c:pt idx="8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AB-49ED-B9F8-FE023A247843}"/>
            </c:ext>
          </c:extLst>
        </c:ser>
        <c:ser>
          <c:idx val="0"/>
          <c:order val="2"/>
          <c:tx>
            <c:strRef>
              <c:f>Лист1!$A$80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4647766479276676"/>
                  <c:y val="-6.64567902260160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4856408956609064"/>
                  <c:y val="-4.9894912674317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40475372462029624"/>
                  <c:y val="-6.64567902260160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40369415989615931"/>
                  <c:y val="-6.0866936888175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36872852399964157"/>
                  <c:y val="-1.2173387377635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33164375865485013"/>
                  <c:y val="-9.0472870599767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40581328934443311"/>
                  <c:y val="-4.4305059336476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40369415989615931"/>
                  <c:y val="-1.4202285273907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40085936539248029"/>
                  <c:y val="-1.7795671130668059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Лист1!$B$79:$J$79</c:f>
              <c:strCache>
                <c:ptCount val="9"/>
                <c:pt idx="0">
                  <c:v>обществознание</c:v>
                </c:pt>
                <c:pt idx="1">
                  <c:v>информатика и ИКТ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физика</c:v>
                </c:pt>
                <c:pt idx="5">
                  <c:v>химия</c:v>
                </c:pt>
                <c:pt idx="6">
                  <c:v>английский язык</c:v>
                </c:pt>
                <c:pt idx="7">
                  <c:v>история</c:v>
                </c:pt>
                <c:pt idx="8">
                  <c:v>литература</c:v>
                </c:pt>
              </c:strCache>
            </c:strRef>
          </c:cat>
          <c:val>
            <c:numRef>
              <c:f>Лист1!$B$80:$J$80</c:f>
              <c:numCache>
                <c:formatCode>General</c:formatCode>
                <c:ptCount val="9"/>
                <c:pt idx="0">
                  <c:v>98.8</c:v>
                </c:pt>
                <c:pt idx="1">
                  <c:v>98.9</c:v>
                </c:pt>
                <c:pt idx="2">
                  <c:v>100</c:v>
                </c:pt>
                <c:pt idx="3">
                  <c:v>100</c:v>
                </c:pt>
                <c:pt idx="4">
                  <c:v>99.3</c:v>
                </c:pt>
                <c:pt idx="5">
                  <c:v>98.6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8AB-49ED-B9F8-FE023A2478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000768"/>
        <c:axId val="152035328"/>
      </c:barChart>
      <c:catAx>
        <c:axId val="152000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2035328"/>
        <c:crosses val="autoZero"/>
        <c:auto val="1"/>
        <c:lblAlgn val="ctr"/>
        <c:lblOffset val="100"/>
        <c:noMultiLvlLbl val="0"/>
      </c:catAx>
      <c:valAx>
        <c:axId val="1520353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200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5023860398154459"/>
          <c:y val="2.3267910199057888E-3"/>
          <c:w val="0.33334069181368758"/>
          <c:h val="6.0284590359280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171015011384309E-2"/>
          <c:y val="1.6083301108732254E-2"/>
          <c:w val="0.9778289849886157"/>
          <c:h val="0.6812177679457963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Лист1!$A$87</c:f>
              <c:strCache>
                <c:ptCount val="1"/>
                <c:pt idx="0">
                  <c:v>2017</c:v>
                </c:pt>
              </c:strCache>
            </c:strRef>
          </c:tx>
          <c:spPr>
            <a:ln w="762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0E9-4DF1-8925-BF8B9BCDF31E}"/>
              </c:ext>
            </c:extLst>
          </c:dPt>
          <c:dLbls>
            <c:dLbl>
              <c:idx val="0"/>
              <c:layout>
                <c:manualLayout>
                  <c:x val="-5.2918288207963328E-2"/>
                  <c:y val="1.2611275473286936E-2"/>
                </c:manualLayout>
              </c:layout>
              <c:spPr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869001454645249E-2"/>
                  <c:y val="4.8343222647599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844358077986284E-2"/>
                  <c:y val="7.5667652839721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151751090983951E-2"/>
                  <c:y val="6.095449812088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853580235574927E-2"/>
                  <c:y val="3.9204019984734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0E9-4DF1-8925-BF8B9BCDF31E}"/>
                </c:ext>
              </c:extLst>
            </c:dLbl>
            <c:dLbl>
              <c:idx val="5"/>
              <c:layout>
                <c:manualLayout>
                  <c:x val="0"/>
                  <c:y val="3.9935705665408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5449099796540791E-2"/>
                  <c:y val="-2.4175197465677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0E9-4DF1-8925-BF8B9BCDF31E}"/>
                </c:ext>
              </c:extLst>
            </c:dLbl>
            <c:dLbl>
              <c:idx val="8"/>
              <c:layout>
                <c:manualLayout>
                  <c:x val="-1.1024643376659024E-3"/>
                  <c:y val="-5.1522852888975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CF-44AE-A454-1CD51AF89423}"/>
                </c:ext>
              </c:extLst>
            </c:dLbl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Лист1!$B$86:$J$86</c:f>
              <c:strCache>
                <c:ptCount val="9"/>
                <c:pt idx="0">
                  <c:v>литература</c:v>
                </c:pt>
                <c:pt idx="1">
                  <c:v>история</c:v>
                </c:pt>
                <c:pt idx="2">
                  <c:v>английский язык</c:v>
                </c:pt>
                <c:pt idx="3">
                  <c:v>химия</c:v>
                </c:pt>
                <c:pt idx="4">
                  <c:v>физика</c:v>
                </c:pt>
                <c:pt idx="5">
                  <c:v>география</c:v>
                </c:pt>
                <c:pt idx="6">
                  <c:v>биология</c:v>
                </c:pt>
                <c:pt idx="7">
                  <c:v>информатика и ИКТ</c:v>
                </c:pt>
                <c:pt idx="8">
                  <c:v>обществознание</c:v>
                </c:pt>
              </c:strCache>
            </c:strRef>
          </c:cat>
          <c:val>
            <c:numRef>
              <c:f>Лист1!$B$87:$J$87</c:f>
              <c:numCache>
                <c:formatCode>General</c:formatCode>
                <c:ptCount val="9"/>
                <c:pt idx="0">
                  <c:v>83.8</c:v>
                </c:pt>
                <c:pt idx="1">
                  <c:v>32.700000000000003</c:v>
                </c:pt>
                <c:pt idx="2">
                  <c:v>86.1</c:v>
                </c:pt>
                <c:pt idx="3">
                  <c:v>64.599999999999994</c:v>
                </c:pt>
                <c:pt idx="4">
                  <c:v>39.6</c:v>
                </c:pt>
                <c:pt idx="5">
                  <c:v>35</c:v>
                </c:pt>
                <c:pt idx="6">
                  <c:v>50.6</c:v>
                </c:pt>
                <c:pt idx="7">
                  <c:v>81.5</c:v>
                </c:pt>
                <c:pt idx="8">
                  <c:v>61.3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0E9-4DF1-8925-BF8B9BCDF31E}"/>
            </c:ext>
          </c:extLst>
        </c:ser>
        <c:ser>
          <c:idx val="1"/>
          <c:order val="1"/>
          <c:tx>
            <c:strRef>
              <c:f>Лист1!$A$88</c:f>
              <c:strCache>
                <c:ptCount val="1"/>
                <c:pt idx="0">
                  <c:v>2018</c:v>
                </c:pt>
              </c:strCache>
            </c:strRef>
          </c:tx>
          <c:spPr>
            <a:ln w="762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315823826893307E-2"/>
                  <c:y val="3.1743341676856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40E9-4DF1-8925-BF8B9BCDF31E}"/>
                </c:ext>
              </c:extLst>
            </c:dLbl>
            <c:dLbl>
              <c:idx val="1"/>
              <c:layout>
                <c:manualLayout>
                  <c:x val="-2.3555930142651074E-2"/>
                  <c:y val="-6.095449812088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ECF-44AE-A454-1CD51AF89423}"/>
                </c:ext>
              </c:extLst>
            </c:dLbl>
            <c:dLbl>
              <c:idx val="2"/>
              <c:layout>
                <c:manualLayout>
                  <c:x val="4.3404107741698915E-8"/>
                  <c:y val="-6.5586413111774254E-3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7505836767393996E-2"/>
                      <c:h val="5.83719076694789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37B-4DA1-A6C8-5DAACD125D14}"/>
                </c:ext>
              </c:extLst>
            </c:dLbl>
            <c:dLbl>
              <c:idx val="3"/>
              <c:layout>
                <c:manualLayout>
                  <c:x val="0"/>
                  <c:y val="-3.5731947174312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359779253652477E-2"/>
                  <c:y val="-5.7407121762692206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2.8686122066066782E-2"/>
                      <c:h val="5.61856938990864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0E9-4DF1-8925-BF8B9BCDF31E}"/>
                </c:ext>
              </c:extLst>
            </c:dLbl>
            <c:dLbl>
              <c:idx val="5"/>
              <c:layout>
                <c:manualLayout>
                  <c:x val="-2.6879729908390423E-2"/>
                  <c:y val="-5.9067771868977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40E9-4DF1-8925-BF8B9BCDF31E}"/>
                </c:ext>
              </c:extLst>
            </c:dLbl>
            <c:dLbl>
              <c:idx val="6"/>
              <c:layout>
                <c:manualLayout>
                  <c:x val="-2.2268043456539946E-2"/>
                  <c:y val="-3.2044721370253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0E9-4DF1-8925-BF8B9BCDF31E}"/>
                </c:ext>
              </c:extLst>
            </c:dLbl>
            <c:dLbl>
              <c:idx val="7"/>
              <c:layout>
                <c:manualLayout>
                  <c:x val="-1.5863593736856692E-2"/>
                  <c:y val="1.5760453290947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0E9-4DF1-8925-BF8B9BCDF31E}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Лист1!$B$86:$J$86</c:f>
              <c:strCache>
                <c:ptCount val="9"/>
                <c:pt idx="0">
                  <c:v>литература</c:v>
                </c:pt>
                <c:pt idx="1">
                  <c:v>история</c:v>
                </c:pt>
                <c:pt idx="2">
                  <c:v>английский язык</c:v>
                </c:pt>
                <c:pt idx="3">
                  <c:v>химия</c:v>
                </c:pt>
                <c:pt idx="4">
                  <c:v>физика</c:v>
                </c:pt>
                <c:pt idx="5">
                  <c:v>география</c:v>
                </c:pt>
                <c:pt idx="6">
                  <c:v>биология</c:v>
                </c:pt>
                <c:pt idx="7">
                  <c:v>информатика и ИКТ</c:v>
                </c:pt>
                <c:pt idx="8">
                  <c:v>обществознание</c:v>
                </c:pt>
              </c:strCache>
            </c:strRef>
          </c:cat>
          <c:val>
            <c:numRef>
              <c:f>Лист1!$B$88:$J$88</c:f>
              <c:numCache>
                <c:formatCode>General</c:formatCode>
                <c:ptCount val="9"/>
                <c:pt idx="0">
                  <c:v>72</c:v>
                </c:pt>
                <c:pt idx="1">
                  <c:v>47</c:v>
                </c:pt>
                <c:pt idx="2">
                  <c:v>93</c:v>
                </c:pt>
                <c:pt idx="3">
                  <c:v>81</c:v>
                </c:pt>
                <c:pt idx="4">
                  <c:v>62</c:v>
                </c:pt>
                <c:pt idx="5">
                  <c:v>65</c:v>
                </c:pt>
                <c:pt idx="6">
                  <c:v>50</c:v>
                </c:pt>
                <c:pt idx="7">
                  <c:v>69</c:v>
                </c:pt>
                <c:pt idx="8">
                  <c:v>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0E9-4DF1-8925-BF8B9BCDF31E}"/>
            </c:ext>
          </c:extLst>
        </c:ser>
        <c:ser>
          <c:idx val="2"/>
          <c:order val="2"/>
          <c:tx>
            <c:strRef>
              <c:f>Лист1!$A$89</c:f>
              <c:strCache>
                <c:ptCount val="1"/>
                <c:pt idx="0">
                  <c:v>2019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6552039311621264E-2"/>
                  <c:y val="-3.9535024590332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40E9-4DF1-8925-BF8B9BCDF31E}"/>
                </c:ext>
              </c:extLst>
            </c:dLbl>
            <c:dLbl>
              <c:idx val="1"/>
              <c:layout>
                <c:manualLayout>
                  <c:x val="-3.7483787480640664E-2"/>
                  <c:y val="-5.3974107495731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37B-4DA1-A6C8-5DAACD125D14}"/>
                </c:ext>
              </c:extLst>
            </c:dLbl>
            <c:dLbl>
              <c:idx val="2"/>
              <c:layout>
                <c:manualLayout>
                  <c:x val="-2.2294172729424782E-2"/>
                  <c:y val="-6.3110000112541573E-2"/>
                </c:manualLayout>
              </c:layout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8488422711169797E-2"/>
                      <c:h val="6.61071726478389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0E9-4DF1-8925-BF8B9BCDF31E}"/>
                </c:ext>
              </c:extLst>
            </c:dLbl>
            <c:dLbl>
              <c:idx val="3"/>
              <c:layout>
                <c:manualLayout>
                  <c:x val="-2.1813514111320681E-2"/>
                  <c:y val="2.6592717212245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0E9-4DF1-8925-BF8B9BCDF31E}"/>
                </c:ext>
              </c:extLst>
            </c:dLbl>
            <c:dLbl>
              <c:idx val="4"/>
              <c:layout>
                <c:manualLayout>
                  <c:x val="-2.3340819384482875E-2"/>
                  <c:y val="4.6248625503375253E-2"/>
                </c:manualLayout>
              </c:layout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4488606355003822E-2"/>
                      <c:h val="9.38119489435057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0E9-4DF1-8925-BF8B9BCDF31E}"/>
                </c:ext>
              </c:extLst>
            </c:dLbl>
            <c:dLbl>
              <c:idx val="5"/>
              <c:layout>
                <c:manualLayout>
                  <c:x val="-1.9595392115747911E-2"/>
                  <c:y val="3.4637645948205724E-2"/>
                </c:manualLayout>
              </c:layout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2808378408575107E-2"/>
                      <c:h val="9.6229468690073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40E9-4DF1-8925-BF8B9BCDF31E}"/>
                </c:ext>
              </c:extLst>
            </c:dLbl>
            <c:dLbl>
              <c:idx val="6"/>
              <c:layout>
                <c:manualLayout>
                  <c:x val="-2.869753734641348E-2"/>
                  <c:y val="3.1219775141951324E-2"/>
                </c:manualLayout>
              </c:layout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3944251681005122E-2"/>
                      <c:h val="6.61071726478389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0E9-4DF1-8925-BF8B9BCDF31E}"/>
                </c:ext>
              </c:extLst>
            </c:dLbl>
            <c:dLbl>
              <c:idx val="7"/>
              <c:layout>
                <c:manualLayout>
                  <c:x val="-2.9202544140458472E-2"/>
                  <c:y val="7.0208559381895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0E9-4DF1-8925-BF8B9BCDF31E}"/>
                </c:ext>
              </c:extLst>
            </c:dLbl>
            <c:dLbl>
              <c:idx val="8"/>
              <c:layout>
                <c:manualLayout>
                  <c:x val="0"/>
                  <c:y val="-3.5731947174312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Лист1!$B$86:$J$86</c:f>
              <c:strCache>
                <c:ptCount val="9"/>
                <c:pt idx="0">
                  <c:v>литература</c:v>
                </c:pt>
                <c:pt idx="1">
                  <c:v>история</c:v>
                </c:pt>
                <c:pt idx="2">
                  <c:v>английский язык</c:v>
                </c:pt>
                <c:pt idx="3">
                  <c:v>химия</c:v>
                </c:pt>
                <c:pt idx="4">
                  <c:v>физика</c:v>
                </c:pt>
                <c:pt idx="5">
                  <c:v>география</c:v>
                </c:pt>
                <c:pt idx="6">
                  <c:v>биология</c:v>
                </c:pt>
                <c:pt idx="7">
                  <c:v>информатика и ИКТ</c:v>
                </c:pt>
                <c:pt idx="8">
                  <c:v>обществознание</c:v>
                </c:pt>
              </c:strCache>
            </c:strRef>
          </c:cat>
          <c:val>
            <c:numRef>
              <c:f>Лист1!$B$89:$J$89</c:f>
              <c:numCache>
                <c:formatCode>General</c:formatCode>
                <c:ptCount val="9"/>
                <c:pt idx="0">
                  <c:v>89.2</c:v>
                </c:pt>
                <c:pt idx="1">
                  <c:v>87.9</c:v>
                </c:pt>
                <c:pt idx="2">
                  <c:v>95.5</c:v>
                </c:pt>
                <c:pt idx="3">
                  <c:v>76.3</c:v>
                </c:pt>
                <c:pt idx="4">
                  <c:v>59.1</c:v>
                </c:pt>
                <c:pt idx="5">
                  <c:v>62.9</c:v>
                </c:pt>
                <c:pt idx="6">
                  <c:v>50</c:v>
                </c:pt>
                <c:pt idx="7">
                  <c:v>68.3</c:v>
                </c:pt>
                <c:pt idx="8">
                  <c:v>55.4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0E9-4DF1-8925-BF8B9BCDF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867392"/>
        <c:axId val="151868928"/>
      </c:lineChart>
      <c:catAx>
        <c:axId val="15186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1868928"/>
        <c:crosses val="autoZero"/>
        <c:auto val="1"/>
        <c:lblAlgn val="ctr"/>
        <c:lblOffset val="100"/>
        <c:noMultiLvlLbl val="0"/>
      </c:catAx>
      <c:valAx>
        <c:axId val="151868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18673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422411977567681"/>
          <c:y val="0.56236720564412401"/>
          <c:w val="0.3032716454362851"/>
          <c:h val="5.3506876767813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63734063844644E-2"/>
          <c:y val="2.3536221946366963E-2"/>
          <c:w val="0.9804362659361554"/>
          <c:h val="0.6691129375902403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Лист1!$A$101</c:f>
              <c:strCache>
                <c:ptCount val="1"/>
                <c:pt idx="0">
                  <c:v>медиана</c:v>
                </c:pt>
              </c:strCache>
            </c:strRef>
          </c:tx>
          <c:spPr>
            <a:ln w="762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1.6751125754789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4AF-4CBC-8FC4-1B41A91C1E6F}"/>
                </c:ext>
              </c:extLst>
            </c:dLbl>
            <c:dLbl>
              <c:idx val="2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425241121733814E-2"/>
                  <c:y val="3.5823607016460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6491450680103769E-2"/>
                      <c:h val="5.58652270653559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4AF-4CBC-8FC4-1B41A91C1E6F}"/>
                </c:ext>
              </c:extLst>
            </c:dLbl>
            <c:dLbl>
              <c:idx val="4"/>
              <c:layout>
                <c:manualLayout>
                  <c:x val="-1.0723297184032225E-2"/>
                  <c:y val="3.5680320012591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4AF-4CBC-8FC4-1B41A91C1E6F}"/>
                </c:ext>
              </c:extLst>
            </c:dLbl>
            <c:dLbl>
              <c:idx val="5"/>
              <c:layout>
                <c:manualLayout>
                  <c:x val="-1.6680637599932827E-2"/>
                  <c:y val="3.9251915628454571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768153496071639E-2"/>
                      <c:h val="9.12229657143154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4AF-4CBC-8FC4-1B41A91C1E6F}"/>
                </c:ext>
              </c:extLst>
            </c:dLbl>
            <c:dLbl>
              <c:idx val="6"/>
              <c:layout>
                <c:manualLayout>
                  <c:x val="-1.6680684508494349E-2"/>
                  <c:y val="-1.885746061277838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8874405609888698E-2"/>
                      <c:h val="7.70798702547316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E57-4715-87D3-3E5CF8D9801E}"/>
                </c:ext>
              </c:extLst>
            </c:dLbl>
            <c:dLbl>
              <c:idx val="7"/>
              <c:layout>
                <c:manualLayout>
                  <c:x val="-2.0850855635618219E-2"/>
                  <c:y val="4.046632866772041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9342585890749023E-2"/>
                      <c:h val="8.41514179845235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4AF-4CBC-8FC4-1B41A91C1E6F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Лист1!$B$100:$J$100</c:f>
              <c:strCache>
                <c:ptCount val="9"/>
                <c:pt idx="0">
                  <c:v>литература</c:v>
                </c:pt>
                <c:pt idx="1">
                  <c:v>история</c:v>
                </c:pt>
                <c:pt idx="2">
                  <c:v>английский язык</c:v>
                </c:pt>
                <c:pt idx="3">
                  <c:v>химия</c:v>
                </c:pt>
                <c:pt idx="4">
                  <c:v>физика</c:v>
                </c:pt>
                <c:pt idx="5">
                  <c:v>география</c:v>
                </c:pt>
                <c:pt idx="6">
                  <c:v>биология</c:v>
                </c:pt>
                <c:pt idx="7">
                  <c:v>информатика и ИКТ</c:v>
                </c:pt>
                <c:pt idx="8">
                  <c:v>обществознание</c:v>
                </c:pt>
              </c:strCache>
            </c:strRef>
          </c:cat>
          <c:val>
            <c:numRef>
              <c:f>Лист1!$B$101:$J$101</c:f>
              <c:numCache>
                <c:formatCode>General</c:formatCode>
                <c:ptCount val="9"/>
                <c:pt idx="0">
                  <c:v>27</c:v>
                </c:pt>
                <c:pt idx="1">
                  <c:v>33</c:v>
                </c:pt>
                <c:pt idx="2">
                  <c:v>64</c:v>
                </c:pt>
                <c:pt idx="3">
                  <c:v>22</c:v>
                </c:pt>
                <c:pt idx="4">
                  <c:v>22</c:v>
                </c:pt>
                <c:pt idx="5">
                  <c:v>21</c:v>
                </c:pt>
                <c:pt idx="6">
                  <c:v>26</c:v>
                </c:pt>
                <c:pt idx="7">
                  <c:v>15</c:v>
                </c:pt>
                <c:pt idx="8">
                  <c:v>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4AF-4CBC-8FC4-1B41A91C1E6F}"/>
            </c:ext>
          </c:extLst>
        </c:ser>
        <c:ser>
          <c:idx val="1"/>
          <c:order val="1"/>
          <c:tx>
            <c:strRef>
              <c:f>Лист1!$A$102</c:f>
              <c:strCache>
                <c:ptCount val="1"/>
                <c:pt idx="0">
                  <c:v>max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91453243106303E-2"/>
                  <c:y val="-5.3208138261556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598294013585536E-2"/>
                  <c:y val="-4.6557120978862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094018532036057E-2"/>
                  <c:y val="-5.3208138261556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18807912612547E-3"/>
                  <c:y val="-7.759520163143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4102569495135065E-3"/>
                  <c:y val="-5.3208138261556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90057279184E-2"/>
                  <c:y val="-7.9812207392335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7094018532036015E-2"/>
                  <c:y val="-5.764214978335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8162394690288266E-2"/>
                  <c:y val="-8.202921315323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4102569495135065E-3"/>
                  <c:y val="-7.0944184348742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Лист1!$B$100:$J$100</c:f>
              <c:strCache>
                <c:ptCount val="9"/>
                <c:pt idx="0">
                  <c:v>литература</c:v>
                </c:pt>
                <c:pt idx="1">
                  <c:v>история</c:v>
                </c:pt>
                <c:pt idx="2">
                  <c:v>английский язык</c:v>
                </c:pt>
                <c:pt idx="3">
                  <c:v>химия</c:v>
                </c:pt>
                <c:pt idx="4">
                  <c:v>физика</c:v>
                </c:pt>
                <c:pt idx="5">
                  <c:v>география</c:v>
                </c:pt>
                <c:pt idx="6">
                  <c:v>биология</c:v>
                </c:pt>
                <c:pt idx="7">
                  <c:v>информатика и ИКТ</c:v>
                </c:pt>
                <c:pt idx="8">
                  <c:v>обществознание</c:v>
                </c:pt>
              </c:strCache>
            </c:strRef>
          </c:cat>
          <c:val>
            <c:numRef>
              <c:f>Лист1!$B$102:$J$102</c:f>
              <c:numCache>
                <c:formatCode>General</c:formatCode>
                <c:ptCount val="9"/>
                <c:pt idx="0">
                  <c:v>33</c:v>
                </c:pt>
                <c:pt idx="1">
                  <c:v>43</c:v>
                </c:pt>
                <c:pt idx="2">
                  <c:v>70</c:v>
                </c:pt>
                <c:pt idx="3">
                  <c:v>34</c:v>
                </c:pt>
                <c:pt idx="4">
                  <c:v>39</c:v>
                </c:pt>
                <c:pt idx="5">
                  <c:v>31</c:v>
                </c:pt>
                <c:pt idx="6">
                  <c:v>42</c:v>
                </c:pt>
                <c:pt idx="7">
                  <c:v>22</c:v>
                </c:pt>
                <c:pt idx="8">
                  <c:v>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4AF-4CBC-8FC4-1B41A91C1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057344"/>
        <c:axId val="152058880"/>
      </c:lineChart>
      <c:catAx>
        <c:axId val="15205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058880"/>
        <c:crosses val="autoZero"/>
        <c:auto val="1"/>
        <c:lblAlgn val="ctr"/>
        <c:lblOffset val="100"/>
        <c:noMultiLvlLbl val="0"/>
      </c:catAx>
      <c:valAx>
        <c:axId val="152058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205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693481702459935"/>
          <c:y val="5.5757520319206923E-2"/>
          <c:w val="0.3562158755817918"/>
          <c:h val="9.51292732567832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6450296814732E-2"/>
          <c:y val="2.6146530999173679E-2"/>
          <c:w val="0.97407099406370534"/>
          <c:h val="0.6690693276111672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Лист1!$A$108</c:f>
              <c:strCache>
                <c:ptCount val="1"/>
                <c:pt idx="0">
                  <c:v>min</c:v>
                </c:pt>
              </c:strCache>
            </c:strRef>
          </c:tx>
          <c:spPr>
            <a:ln w="762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500276504914771E-2"/>
                  <c:y val="2.8523488362734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8917080728020415E-2"/>
                      <c:h val="5.63338895164014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03F-4833-855A-FA2D84F385E9}"/>
                </c:ext>
              </c:extLst>
            </c:dLbl>
            <c:dLbl>
              <c:idx val="1"/>
              <c:layout>
                <c:manualLayout>
                  <c:x val="0"/>
                  <c:y val="1.1884786817806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03F-4833-855A-FA2D84F385E9}"/>
                </c:ext>
              </c:extLst>
            </c:dLbl>
            <c:dLbl>
              <c:idx val="3"/>
              <c:layout>
                <c:manualLayout>
                  <c:x val="-8.2501382524573855E-3"/>
                  <c:y val="3.327740308985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03F-4833-855A-FA2D84F385E9}"/>
                </c:ext>
              </c:extLst>
            </c:dLbl>
            <c:dLbl>
              <c:idx val="4"/>
              <c:layout>
                <c:manualLayout>
                  <c:x val="-4.7143647156899348E-3"/>
                  <c:y val="-2.8523488362734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03F-4833-855A-FA2D84F385E9}"/>
                </c:ext>
              </c:extLst>
            </c:dLbl>
            <c:dLbl>
              <c:idx val="5"/>
              <c:layout>
                <c:manualLayout>
                  <c:x val="-9.4287294313798696E-3"/>
                  <c:y val="-3.327740308985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03F-4833-855A-FA2D84F385E9}"/>
                </c:ext>
              </c:extLst>
            </c:dLbl>
            <c:dLbl>
              <c:idx val="6"/>
              <c:layout>
                <c:manualLayout>
                  <c:x val="-1.5321685325992374E-2"/>
                  <c:y val="2.3769573635612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03F-4833-855A-FA2D84F385E9}"/>
                </c:ext>
              </c:extLst>
            </c:dLbl>
            <c:dLbl>
              <c:idx val="7"/>
              <c:layout>
                <c:manualLayout>
                  <c:x val="-1.1785911789224836E-2"/>
                  <c:y val="-3.0900445726296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03F-4833-855A-FA2D84F385E9}"/>
                </c:ext>
              </c:extLst>
            </c:dLbl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Лист1!$B$107:$J$107</c:f>
              <c:strCache>
                <c:ptCount val="9"/>
                <c:pt idx="0">
                  <c:v>литература</c:v>
                </c:pt>
                <c:pt idx="1">
                  <c:v>история</c:v>
                </c:pt>
                <c:pt idx="2">
                  <c:v>английский язык</c:v>
                </c:pt>
                <c:pt idx="3">
                  <c:v>химия</c:v>
                </c:pt>
                <c:pt idx="4">
                  <c:v>физика</c:v>
                </c:pt>
                <c:pt idx="5">
                  <c:v>география</c:v>
                </c:pt>
                <c:pt idx="6">
                  <c:v>биология</c:v>
                </c:pt>
                <c:pt idx="7">
                  <c:v>информатика и ИКТ</c:v>
                </c:pt>
                <c:pt idx="8">
                  <c:v>обществознание</c:v>
                </c:pt>
              </c:strCache>
            </c:strRef>
          </c:cat>
          <c:val>
            <c:numRef>
              <c:f>Лист1!$B$108:$J$108</c:f>
              <c:numCache>
                <c:formatCode>General</c:formatCode>
                <c:ptCount val="9"/>
                <c:pt idx="0">
                  <c:v>14</c:v>
                </c:pt>
                <c:pt idx="1">
                  <c:v>16</c:v>
                </c:pt>
                <c:pt idx="2">
                  <c:v>32</c:v>
                </c:pt>
                <c:pt idx="3">
                  <c:v>9</c:v>
                </c:pt>
                <c:pt idx="4">
                  <c:v>7</c:v>
                </c:pt>
                <c:pt idx="5">
                  <c:v>4</c:v>
                </c:pt>
                <c:pt idx="6">
                  <c:v>9</c:v>
                </c:pt>
                <c:pt idx="7">
                  <c:v>2</c:v>
                </c:pt>
                <c:pt idx="8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03F-4833-855A-FA2D84F385E9}"/>
            </c:ext>
          </c:extLst>
        </c:ser>
        <c:ser>
          <c:idx val="1"/>
          <c:order val="1"/>
          <c:tx>
            <c:strRef>
              <c:f>Лист1!$A$109</c:f>
              <c:strCache>
                <c:ptCount val="1"/>
                <c:pt idx="0">
                  <c:v>max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861861628215488E-2"/>
                  <c:y val="-1.9751017101239648E-2"/>
                </c:manualLayout>
              </c:layout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0666942475563026E-2"/>
                      <c:h val="6.82186763342076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703F-4833-855A-FA2D84F385E9}"/>
                </c:ext>
              </c:extLst>
            </c:dLbl>
            <c:dLbl>
              <c:idx val="1"/>
              <c:layout>
                <c:manualLayout>
                  <c:x val="-3.552768978661968E-2"/>
                  <c:y val="-6.8596618083929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76384489330984E-2"/>
                  <c:y val="-4.8681470898272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2048061166373E-3"/>
                  <c:y val="5.2535740109942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E43-4468-B23A-7D6686F11E7E}"/>
                </c:ext>
              </c:extLst>
            </c:dLbl>
            <c:dLbl>
              <c:idx val="4"/>
              <c:layout>
                <c:manualLayout>
                  <c:x val="-1.6653604587477975E-2"/>
                  <c:y val="-8.3515032190056362E-2"/>
                </c:manualLayout>
              </c:layout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2.8888452757745129E-2"/>
                      <c:h val="7.77265057884526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E43-4468-B23A-7D6686F11E7E}"/>
                </c:ext>
              </c:extLst>
            </c:dLbl>
            <c:dLbl>
              <c:idx val="5"/>
              <c:layout>
                <c:manualLayout>
                  <c:x val="-1.554336428164611E-2"/>
                  <c:y val="-4.7696516156010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E43-4468-B23A-7D6686F11E7E}"/>
                </c:ext>
              </c:extLst>
            </c:dLbl>
            <c:dLbl>
              <c:idx val="6"/>
              <c:layout>
                <c:manualLayout>
                  <c:x val="-1.1102403058318651E-2"/>
                  <c:y val="-7.3022206347408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5512015291593253E-3"/>
                  <c:y val="3.7617500239574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5512015291593253E-3"/>
                  <c:y val="-6.6383823952189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Лист1!$B$107:$J$107</c:f>
              <c:strCache>
                <c:ptCount val="9"/>
                <c:pt idx="0">
                  <c:v>литература</c:v>
                </c:pt>
                <c:pt idx="1">
                  <c:v>история</c:v>
                </c:pt>
                <c:pt idx="2">
                  <c:v>английский язык</c:v>
                </c:pt>
                <c:pt idx="3">
                  <c:v>химия</c:v>
                </c:pt>
                <c:pt idx="4">
                  <c:v>физика</c:v>
                </c:pt>
                <c:pt idx="5">
                  <c:v>география</c:v>
                </c:pt>
                <c:pt idx="6">
                  <c:v>биология</c:v>
                </c:pt>
                <c:pt idx="7">
                  <c:v>информатика и ИКТ</c:v>
                </c:pt>
                <c:pt idx="8">
                  <c:v>обществознание</c:v>
                </c:pt>
              </c:strCache>
            </c:strRef>
          </c:cat>
          <c:val>
            <c:numRef>
              <c:f>Лист1!$B$109:$J$109</c:f>
              <c:numCache>
                <c:formatCode>General</c:formatCode>
                <c:ptCount val="9"/>
                <c:pt idx="0">
                  <c:v>33</c:v>
                </c:pt>
                <c:pt idx="1">
                  <c:v>43</c:v>
                </c:pt>
                <c:pt idx="2">
                  <c:v>70</c:v>
                </c:pt>
                <c:pt idx="3">
                  <c:v>34</c:v>
                </c:pt>
                <c:pt idx="4">
                  <c:v>39</c:v>
                </c:pt>
                <c:pt idx="5">
                  <c:v>31</c:v>
                </c:pt>
                <c:pt idx="6">
                  <c:v>42</c:v>
                </c:pt>
                <c:pt idx="7">
                  <c:v>22</c:v>
                </c:pt>
                <c:pt idx="8">
                  <c:v>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03F-4833-855A-FA2D84F38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681472"/>
        <c:axId val="152687360"/>
      </c:lineChart>
      <c:catAx>
        <c:axId val="15268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687360"/>
        <c:crosses val="autoZero"/>
        <c:auto val="1"/>
        <c:lblAlgn val="ctr"/>
        <c:lblOffset val="100"/>
        <c:noMultiLvlLbl val="0"/>
      </c:catAx>
      <c:valAx>
        <c:axId val="152687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2681472"/>
        <c:crosses val="autoZero"/>
        <c:crossBetween val="between"/>
      </c:valAx>
      <c:spPr>
        <a:noFill/>
        <a:ln w="317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9117328359689889"/>
          <c:y val="0.11240070739717913"/>
          <c:w val="0.20386022686493052"/>
          <c:h val="6.2227081463928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935763888888888E-2"/>
          <c:y val="2.6662788442893156E-2"/>
          <c:w val="0.97938368055555558"/>
          <c:h val="0.86583349747075677"/>
        </c:manualLayout>
      </c:layout>
      <c:barChart>
        <c:barDir val="col"/>
        <c:grouping val="clustered"/>
        <c:varyColors val="0"/>
        <c:ser>
          <c:idx val="0"/>
          <c:order val="0"/>
          <c:spPr>
            <a:ln w="76200" cap="rnd">
              <a:solidFill>
                <a:schemeClr val="accent1"/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-2.2546897546897569E-2"/>
                  <c:y val="-4.1206127593562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7BE-4B15-8B0E-E00E30A013EC}"/>
                </c:ext>
              </c:extLst>
            </c:dLbl>
            <c:dLbl>
              <c:idx val="3"/>
              <c:layout>
                <c:manualLayout>
                  <c:x val="-2.3674242424242424E-2"/>
                  <c:y val="-2.6662788442893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7BE-4B15-8B0E-E00E30A013EC}"/>
                </c:ext>
              </c:extLst>
            </c:dLbl>
            <c:dLbl>
              <c:idx val="4"/>
              <c:layout>
                <c:manualLayout>
                  <c:x val="-1.9164862914862916E-2"/>
                  <c:y val="3.1510568159782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7BE-4B15-8B0E-E00E30A013EC}"/>
                </c:ext>
              </c:extLst>
            </c:dLbl>
            <c:dLbl>
              <c:idx val="5"/>
              <c:layout>
                <c:manualLayout>
                  <c:x val="-9.0187590187591014E-3"/>
                  <c:y val="2.9086678301337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7BE-4B15-8B0E-E00E30A013EC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Лист1!$A$89:$A$96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Лист1!$B$89:$B$96</c:f>
              <c:numCache>
                <c:formatCode>General</c:formatCode>
                <c:ptCount val="8"/>
                <c:pt idx="0">
                  <c:v>65.599999999999994</c:v>
                </c:pt>
                <c:pt idx="1">
                  <c:v>70.3</c:v>
                </c:pt>
                <c:pt idx="2">
                  <c:v>66</c:v>
                </c:pt>
                <c:pt idx="3">
                  <c:v>72.5</c:v>
                </c:pt>
                <c:pt idx="4">
                  <c:v>69.03</c:v>
                </c:pt>
                <c:pt idx="5">
                  <c:v>70.650000000000006</c:v>
                </c:pt>
                <c:pt idx="6">
                  <c:v>71.599999999999994</c:v>
                </c:pt>
                <c:pt idx="7">
                  <c:v>68.2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D2-401E-ABCB-07D8BF6ED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082112"/>
        <c:axId val="152698880"/>
      </c:barChart>
      <c:catAx>
        <c:axId val="15308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698880"/>
        <c:crosses val="autoZero"/>
        <c:auto val="1"/>
        <c:lblAlgn val="ctr"/>
        <c:lblOffset val="100"/>
        <c:noMultiLvlLbl val="0"/>
      </c:catAx>
      <c:valAx>
        <c:axId val="152698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308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301535393549373E-2"/>
          <c:y val="0"/>
          <c:w val="0.9687483411368687"/>
          <c:h val="0.676934550569746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Лист1!$A$102:$A$114</c:f>
              <c:strCache>
                <c:ptCount val="13"/>
                <c:pt idx="0">
                  <c:v>№53</c:v>
                </c:pt>
                <c:pt idx="1">
                  <c:v>Починок</c:v>
                </c:pt>
                <c:pt idx="2">
                  <c:v>№57</c:v>
                </c:pt>
                <c:pt idx="3">
                  <c:v>№48</c:v>
                </c:pt>
                <c:pt idx="4">
                  <c:v>Тарасково</c:v>
                </c:pt>
                <c:pt idx="5">
                  <c:v>№54</c:v>
                </c:pt>
                <c:pt idx="6">
                  <c:v>№40</c:v>
                </c:pt>
                <c:pt idx="7">
                  <c:v>№45</c:v>
                </c:pt>
                <c:pt idx="8">
                  <c:v>№56</c:v>
                </c:pt>
                <c:pt idx="9">
                  <c:v>№58</c:v>
                </c:pt>
                <c:pt idx="10">
                  <c:v>Гимназия</c:v>
                </c:pt>
                <c:pt idx="11">
                  <c:v>№49</c:v>
                </c:pt>
                <c:pt idx="12">
                  <c:v>№41</c:v>
                </c:pt>
              </c:strCache>
            </c:strRef>
          </c:cat>
          <c:val>
            <c:numRef>
              <c:f>Лист1!$B$102:$B$114</c:f>
              <c:numCache>
                <c:formatCode>General</c:formatCode>
                <c:ptCount val="13"/>
                <c:pt idx="0">
                  <c:v>51</c:v>
                </c:pt>
                <c:pt idx="1">
                  <c:v>62</c:v>
                </c:pt>
                <c:pt idx="2">
                  <c:v>62</c:v>
                </c:pt>
                <c:pt idx="3">
                  <c:v>64</c:v>
                </c:pt>
                <c:pt idx="4">
                  <c:v>66</c:v>
                </c:pt>
                <c:pt idx="5">
                  <c:v>66</c:v>
                </c:pt>
                <c:pt idx="6">
                  <c:v>66</c:v>
                </c:pt>
                <c:pt idx="7">
                  <c:v>67</c:v>
                </c:pt>
                <c:pt idx="8">
                  <c:v>72</c:v>
                </c:pt>
                <c:pt idx="9">
                  <c:v>76</c:v>
                </c:pt>
                <c:pt idx="10">
                  <c:v>76</c:v>
                </c:pt>
                <c:pt idx="11">
                  <c:v>78</c:v>
                </c:pt>
                <c:pt idx="12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BB-426B-AE82-B5B9FB21D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765184"/>
        <c:axId val="152766720"/>
      </c:barChart>
      <c:catAx>
        <c:axId val="15276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766720"/>
        <c:crosses val="autoZero"/>
        <c:auto val="1"/>
        <c:lblAlgn val="ctr"/>
        <c:lblOffset val="100"/>
        <c:noMultiLvlLbl val="0"/>
      </c:catAx>
      <c:valAx>
        <c:axId val="152766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276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7270750290555584E-2"/>
          <c:y val="5.0941773381118381E-3"/>
          <c:w val="0.93272924970944437"/>
          <c:h val="0.678736193241801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Лист1!$A$119:$A$131</c:f>
              <c:strCache>
                <c:ptCount val="13"/>
                <c:pt idx="0">
                  <c:v>Тарасково</c:v>
                </c:pt>
                <c:pt idx="1">
                  <c:v>Починок</c:v>
                </c:pt>
                <c:pt idx="2">
                  <c:v>№57</c:v>
                </c:pt>
                <c:pt idx="3">
                  <c:v>№53</c:v>
                </c:pt>
                <c:pt idx="4">
                  <c:v>№40</c:v>
                </c:pt>
                <c:pt idx="5">
                  <c:v>№54</c:v>
                </c:pt>
                <c:pt idx="6">
                  <c:v>№48</c:v>
                </c:pt>
                <c:pt idx="7">
                  <c:v>№56</c:v>
                </c:pt>
                <c:pt idx="8">
                  <c:v>№45</c:v>
                </c:pt>
                <c:pt idx="9">
                  <c:v>№58</c:v>
                </c:pt>
                <c:pt idx="10">
                  <c:v>Гимназия</c:v>
                </c:pt>
                <c:pt idx="11">
                  <c:v>№49</c:v>
                </c:pt>
                <c:pt idx="12">
                  <c:v>№41</c:v>
                </c:pt>
              </c:strCache>
            </c:strRef>
          </c:cat>
          <c:val>
            <c:numRef>
              <c:f>Лист1!$B$119:$B$131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13</c:v>
                </c:pt>
                <c:pt idx="5">
                  <c:v>14</c:v>
                </c:pt>
                <c:pt idx="6">
                  <c:v>18</c:v>
                </c:pt>
                <c:pt idx="7">
                  <c:v>22</c:v>
                </c:pt>
                <c:pt idx="8">
                  <c:v>25</c:v>
                </c:pt>
                <c:pt idx="9">
                  <c:v>38</c:v>
                </c:pt>
                <c:pt idx="10">
                  <c:v>40</c:v>
                </c:pt>
                <c:pt idx="11">
                  <c:v>48</c:v>
                </c:pt>
                <c:pt idx="12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E3-4F73-96EF-204972989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944640"/>
        <c:axId val="152946176"/>
      </c:barChart>
      <c:catAx>
        <c:axId val="15294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946176"/>
        <c:crosses val="autoZero"/>
        <c:auto val="1"/>
        <c:lblAlgn val="ctr"/>
        <c:lblOffset val="100"/>
        <c:noMultiLvlLbl val="0"/>
      </c:catAx>
      <c:valAx>
        <c:axId val="1529461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FF0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294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1669412347690049E-3"/>
                  <c:y val="-4.1514036524997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592-4365-BDE9-D85A18FB69D8}"/>
                </c:ext>
              </c:extLst>
            </c:dLbl>
            <c:dLbl>
              <c:idx val="1"/>
              <c:layout>
                <c:manualLayout>
                  <c:x val="3.5008237043070147E-3"/>
                  <c:y val="-7.2649563918745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5AB-4D91-849E-CCB3B2976119}"/>
                </c:ext>
              </c:extLst>
            </c:dLbl>
            <c:dLbl>
              <c:idx val="2"/>
              <c:layout>
                <c:manualLayout>
                  <c:x val="0"/>
                  <c:y val="-6.4865682070308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5AB-4D91-849E-CCB3B2976119}"/>
                </c:ext>
              </c:extLst>
            </c:dLbl>
            <c:dLbl>
              <c:idx val="3"/>
              <c:layout>
                <c:manualLayout>
                  <c:x val="-2.3339743546745202E-3"/>
                  <c:y val="-9.0811954898431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5AB-4D91-849E-CCB3B2976119}"/>
                </c:ext>
              </c:extLst>
            </c:dLbl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Лист1!$A$134:$A$138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Лист1!$B$134:$B$138</c:f>
              <c:numCache>
                <c:formatCode>General</c:formatCode>
                <c:ptCount val="5"/>
                <c:pt idx="0">
                  <c:v>46.94</c:v>
                </c:pt>
                <c:pt idx="1">
                  <c:v>57.45</c:v>
                </c:pt>
                <c:pt idx="2">
                  <c:v>52.54</c:v>
                </c:pt>
                <c:pt idx="3">
                  <c:v>57.1</c:v>
                </c:pt>
                <c:pt idx="4">
                  <c:v>62.3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AB-4D91-849E-CCB3B2976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021440"/>
        <c:axId val="153023232"/>
      </c:barChart>
      <c:catAx>
        <c:axId val="15302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023232"/>
        <c:crosses val="autoZero"/>
        <c:auto val="1"/>
        <c:lblAlgn val="ctr"/>
        <c:lblOffset val="100"/>
        <c:noMultiLvlLbl val="0"/>
      </c:catAx>
      <c:valAx>
        <c:axId val="153023232"/>
        <c:scaling>
          <c:orientation val="minMax"/>
          <c:min val="40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302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Лист1!$A$148:$A$160</c:f>
              <c:strCache>
                <c:ptCount val="13"/>
                <c:pt idx="0">
                  <c:v>Тарасково</c:v>
                </c:pt>
                <c:pt idx="1">
                  <c:v>№45</c:v>
                </c:pt>
                <c:pt idx="2">
                  <c:v>№53</c:v>
                </c:pt>
                <c:pt idx="3">
                  <c:v>№48</c:v>
                </c:pt>
                <c:pt idx="4">
                  <c:v>№54</c:v>
                </c:pt>
                <c:pt idx="5">
                  <c:v>№40</c:v>
                </c:pt>
                <c:pt idx="6">
                  <c:v>№56</c:v>
                </c:pt>
                <c:pt idx="7">
                  <c:v>№57</c:v>
                </c:pt>
                <c:pt idx="8">
                  <c:v>№58</c:v>
                </c:pt>
                <c:pt idx="9">
                  <c:v>Гимназия</c:v>
                </c:pt>
                <c:pt idx="10">
                  <c:v>Починок</c:v>
                </c:pt>
                <c:pt idx="11">
                  <c:v>№49</c:v>
                </c:pt>
                <c:pt idx="12">
                  <c:v>№41</c:v>
                </c:pt>
              </c:strCache>
            </c:strRef>
          </c:cat>
          <c:val>
            <c:numRef>
              <c:f>Лист1!$B$148:$B$160</c:f>
              <c:numCache>
                <c:formatCode>General</c:formatCode>
                <c:ptCount val="13"/>
                <c:pt idx="0">
                  <c:v>44.5</c:v>
                </c:pt>
                <c:pt idx="1">
                  <c:v>50</c:v>
                </c:pt>
                <c:pt idx="2">
                  <c:v>56</c:v>
                </c:pt>
                <c:pt idx="3">
                  <c:v>62</c:v>
                </c:pt>
                <c:pt idx="4">
                  <c:v>65</c:v>
                </c:pt>
                <c:pt idx="5">
                  <c:v>68</c:v>
                </c:pt>
                <c:pt idx="6">
                  <c:v>68</c:v>
                </c:pt>
                <c:pt idx="7">
                  <c:v>69</c:v>
                </c:pt>
                <c:pt idx="8">
                  <c:v>69</c:v>
                </c:pt>
                <c:pt idx="9">
                  <c:v>69</c:v>
                </c:pt>
                <c:pt idx="10">
                  <c:v>70</c:v>
                </c:pt>
                <c:pt idx="11">
                  <c:v>74</c:v>
                </c:pt>
                <c:pt idx="12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15-4D34-9E16-9092EF673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335296"/>
        <c:axId val="153336832"/>
      </c:barChart>
      <c:catAx>
        <c:axId val="15333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336832"/>
        <c:crosses val="autoZero"/>
        <c:auto val="1"/>
        <c:lblAlgn val="ctr"/>
        <c:lblOffset val="100"/>
        <c:noMultiLvlLbl val="0"/>
      </c:catAx>
      <c:valAx>
        <c:axId val="1533368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333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70209242030245"/>
          <c:y val="0"/>
          <c:w val="0.80829790757969755"/>
          <c:h val="0.9196539014873398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Лист1!$A$171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406334593239331E-3"/>
                  <c:y val="1.3911623581406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9EBC-4935-AA89-D6FB55518D42}"/>
                </c:ext>
              </c:extLst>
            </c:dLbl>
            <c:dLbl>
              <c:idx val="2"/>
              <c:layout>
                <c:manualLayout>
                  <c:x val="-3.4219003779717991E-3"/>
                  <c:y val="1.1593019651172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EBC-4935-AA89-D6FB55518D42}"/>
                </c:ext>
              </c:extLst>
            </c:dLbl>
            <c:dLbl>
              <c:idx val="4"/>
              <c:layout>
                <c:manualLayout>
                  <c:x val="-2.5196607486321094E-3"/>
                  <c:y val="1.5609761937661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EBC-4935-AA89-D6FB55518D42}"/>
                </c:ext>
              </c:extLst>
            </c:dLbl>
            <c:dLbl>
              <c:idx val="5"/>
              <c:layout>
                <c:manualLayout>
                  <c:x val="3.1676284214390164E-2"/>
                  <c:y val="-1.0774985870302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9EBC-4935-AA89-D6FB55518D42}"/>
                </c:ext>
              </c:extLst>
            </c:dLbl>
            <c:dLbl>
              <c:idx val="6"/>
              <c:layout>
                <c:manualLayout>
                  <c:x val="4.2547214498539883E-4"/>
                  <c:y val="-2.1574747556880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EBC-4935-AA89-D6FB55518D42}"/>
                </c:ext>
              </c:extLst>
            </c:dLbl>
            <c:dLbl>
              <c:idx val="7"/>
              <c:layout>
                <c:manualLayout>
                  <c:x val="-2.3838806552304456E-4"/>
                  <c:y val="-1.5446308062499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EBC-4935-AA89-D6FB55518D42}"/>
                </c:ext>
              </c:extLst>
            </c:dLbl>
            <c:dLbl>
              <c:idx val="8"/>
              <c:layout>
                <c:manualLayout>
                  <c:x val="-7.0822061148502393E-3"/>
                  <c:y val="1.8962478605916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EBC-4935-AA89-D6FB55518D42}"/>
                </c:ext>
              </c:extLst>
            </c:dLbl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Лист1!$B$168:$J$168</c:f>
              <c:strCache>
                <c:ptCount val="9"/>
                <c:pt idx="0">
                  <c:v>Литература</c:v>
                </c:pt>
                <c:pt idx="1">
                  <c:v>История</c:v>
                </c:pt>
                <c:pt idx="2">
                  <c:v>Английский язык</c:v>
                </c:pt>
                <c:pt idx="3">
                  <c:v>Химия</c:v>
                </c:pt>
                <c:pt idx="4">
                  <c:v>Физика</c:v>
                </c:pt>
                <c:pt idx="5">
                  <c:v>География</c:v>
                </c:pt>
                <c:pt idx="6">
                  <c:v>Биология</c:v>
                </c:pt>
                <c:pt idx="7">
                  <c:v>Информатика и ИКТ</c:v>
                </c:pt>
                <c:pt idx="8">
                  <c:v>Обществознание </c:v>
                </c:pt>
              </c:strCache>
            </c:strRef>
          </c:cat>
          <c:val>
            <c:numRef>
              <c:f>Лист1!$B$171:$J$171</c:f>
              <c:numCache>
                <c:formatCode>General</c:formatCode>
                <c:ptCount val="9"/>
                <c:pt idx="0">
                  <c:v>5.7</c:v>
                </c:pt>
                <c:pt idx="1">
                  <c:v>11</c:v>
                </c:pt>
                <c:pt idx="2">
                  <c:v>12.2</c:v>
                </c:pt>
                <c:pt idx="3">
                  <c:v>12</c:v>
                </c:pt>
                <c:pt idx="4">
                  <c:v>16.5</c:v>
                </c:pt>
                <c:pt idx="5">
                  <c:v>1</c:v>
                </c:pt>
                <c:pt idx="6">
                  <c:v>18.399999999999999</c:v>
                </c:pt>
                <c:pt idx="7">
                  <c:v>14.7</c:v>
                </c:pt>
                <c:pt idx="8">
                  <c:v>44.1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BC-4935-AA89-D6FB55518D42}"/>
            </c:ext>
          </c:extLst>
        </c:ser>
        <c:ser>
          <c:idx val="1"/>
          <c:order val="1"/>
          <c:tx>
            <c:strRef>
              <c:f>Лист1!$A$170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813988040155146E-2"/>
                  <c:y val="-1.6894113648498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8526850325466968E-2"/>
                  <c:y val="-1.2670585236373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734083836562213"/>
                  <c:y val="-1.4782349442436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1313057842069117E-2"/>
                  <c:y val="-1.792837926753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EBC-4935-AA89-D6FB55518D42}"/>
                </c:ext>
              </c:extLst>
            </c:dLbl>
            <c:dLbl>
              <c:idx val="4"/>
              <c:layout>
                <c:manualLayout>
                  <c:x val="-0.25393835383222813"/>
                  <c:y val="-2.5798275969004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EBC-4935-AA89-D6FB55518D42}"/>
                </c:ext>
              </c:extLst>
            </c:dLbl>
            <c:dLbl>
              <c:idx val="6"/>
              <c:layout>
                <c:manualLayout>
                  <c:x val="-0.20374534138499539"/>
                  <c:y val="-1.2670585236373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4644196412046542"/>
                  <c:y val="-1.2670585236373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64657260545956297"/>
                  <c:y val="-8.4470568242491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EBC-4935-AA89-D6FB55518D4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Лист1!$B$168:$J$168</c:f>
              <c:strCache>
                <c:ptCount val="9"/>
                <c:pt idx="0">
                  <c:v>Литература</c:v>
                </c:pt>
                <c:pt idx="1">
                  <c:v>История</c:v>
                </c:pt>
                <c:pt idx="2">
                  <c:v>Английский язык</c:v>
                </c:pt>
                <c:pt idx="3">
                  <c:v>Химия</c:v>
                </c:pt>
                <c:pt idx="4">
                  <c:v>Физика</c:v>
                </c:pt>
                <c:pt idx="5">
                  <c:v>География</c:v>
                </c:pt>
                <c:pt idx="6">
                  <c:v>Биология</c:v>
                </c:pt>
                <c:pt idx="7">
                  <c:v>Информатика и ИКТ</c:v>
                </c:pt>
                <c:pt idx="8">
                  <c:v>Обществознание </c:v>
                </c:pt>
              </c:strCache>
            </c:strRef>
          </c:cat>
          <c:val>
            <c:numRef>
              <c:f>Лист1!$B$170:$J$170</c:f>
              <c:numCache>
                <c:formatCode>General</c:formatCode>
                <c:ptCount val="9"/>
                <c:pt idx="0">
                  <c:v>8</c:v>
                </c:pt>
                <c:pt idx="1">
                  <c:v>9.6999999999999993</c:v>
                </c:pt>
                <c:pt idx="2">
                  <c:v>12.5</c:v>
                </c:pt>
                <c:pt idx="3">
                  <c:v>9.9</c:v>
                </c:pt>
                <c:pt idx="4">
                  <c:v>20.7</c:v>
                </c:pt>
                <c:pt idx="5">
                  <c:v>0.8</c:v>
                </c:pt>
                <c:pt idx="6">
                  <c:v>17.7</c:v>
                </c:pt>
                <c:pt idx="7">
                  <c:v>13.7</c:v>
                </c:pt>
                <c:pt idx="8">
                  <c:v>44.5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BC-4935-AA89-D6FB55518D42}"/>
            </c:ext>
          </c:extLst>
        </c:ser>
        <c:ser>
          <c:idx val="0"/>
          <c:order val="2"/>
          <c:tx>
            <c:strRef>
              <c:f>Лист1!$A$169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1362496000754019"/>
                  <c:y val="-1.3704850855405843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8165595548978797E-2"/>
                      <c:h val="5.3559750788416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9EBC-4935-AA89-D6FB55518D42}"/>
                </c:ext>
              </c:extLst>
            </c:dLbl>
            <c:dLbl>
              <c:idx val="1"/>
              <c:layout>
                <c:manualLayout>
                  <c:x val="-0.18217585886758064"/>
                  <c:y val="-1.3704850855405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9EBC-4935-AA89-D6FB55518D42}"/>
                </c:ext>
              </c:extLst>
            </c:dLbl>
            <c:dLbl>
              <c:idx val="2"/>
              <c:layout>
                <c:manualLayout>
                  <c:x val="-0.16668372621686328"/>
                  <c:y val="-1.5609928218307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9EBC-4935-AA89-D6FB55518D42}"/>
                </c:ext>
              </c:extLst>
            </c:dLbl>
            <c:dLbl>
              <c:idx val="3"/>
              <c:layout>
                <c:manualLayout>
                  <c:x val="-0.14341736853834025"/>
                  <c:y val="-2.6168582967973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EBC-4935-AA89-D6FB55518D42}"/>
                </c:ext>
              </c:extLst>
            </c:dLbl>
            <c:dLbl>
              <c:idx val="4"/>
              <c:layout>
                <c:manualLayout>
                  <c:x val="-0.37671664683163208"/>
                  <c:y val="-1.0558821030311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2812669186478662E-3"/>
                  <c:y val="-1.6230227511641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EBC-4935-AA89-D6FB55518D42}"/>
                </c:ext>
              </c:extLst>
            </c:dLbl>
            <c:dLbl>
              <c:idx val="6"/>
              <c:layout>
                <c:manualLayout>
                  <c:x val="-0.24414940288928341"/>
                  <c:y val="-1.7514673019917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EBC-4935-AA89-D6FB55518D42}"/>
                </c:ext>
              </c:extLst>
            </c:dLbl>
            <c:dLbl>
              <c:idx val="7"/>
              <c:layout>
                <c:manualLayout>
                  <c:x val="-0.20072074580287017"/>
                  <c:y val="-2.004014347359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EBC-4935-AA89-D6FB55518D42}"/>
                </c:ext>
              </c:extLst>
            </c:dLbl>
            <c:dLbl>
              <c:idx val="8"/>
              <c:layout>
                <c:manualLayout>
                  <c:x val="-0.67172292237865672"/>
                  <c:y val="-7.2958959109760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EBC-4935-AA89-D6FB55518D4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Лист1!$B$168:$J$168</c:f>
              <c:strCache>
                <c:ptCount val="9"/>
                <c:pt idx="0">
                  <c:v>Литература</c:v>
                </c:pt>
                <c:pt idx="1">
                  <c:v>История</c:v>
                </c:pt>
                <c:pt idx="2">
                  <c:v>Английский язык</c:v>
                </c:pt>
                <c:pt idx="3">
                  <c:v>Химия</c:v>
                </c:pt>
                <c:pt idx="4">
                  <c:v>Физика</c:v>
                </c:pt>
                <c:pt idx="5">
                  <c:v>География</c:v>
                </c:pt>
                <c:pt idx="6">
                  <c:v>Биология</c:v>
                </c:pt>
                <c:pt idx="7">
                  <c:v>Информатика и ИКТ</c:v>
                </c:pt>
                <c:pt idx="8">
                  <c:v>Обществознание </c:v>
                </c:pt>
              </c:strCache>
            </c:strRef>
          </c:cat>
          <c:val>
            <c:numRef>
              <c:f>Лист1!$B$169:$J$169</c:f>
              <c:numCache>
                <c:formatCode>General</c:formatCode>
                <c:ptCount val="9"/>
                <c:pt idx="0">
                  <c:v>6.6</c:v>
                </c:pt>
                <c:pt idx="1">
                  <c:v>11.1</c:v>
                </c:pt>
                <c:pt idx="2">
                  <c:v>10.199999999999999</c:v>
                </c:pt>
                <c:pt idx="3">
                  <c:v>8.9</c:v>
                </c:pt>
                <c:pt idx="4">
                  <c:v>23.2</c:v>
                </c:pt>
                <c:pt idx="5">
                  <c:v>0.45</c:v>
                </c:pt>
                <c:pt idx="6">
                  <c:v>15.2</c:v>
                </c:pt>
                <c:pt idx="7">
                  <c:v>12.3</c:v>
                </c:pt>
                <c:pt idx="8">
                  <c:v>41.6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EBC-4935-AA89-D6FB55518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472000"/>
        <c:axId val="153821952"/>
      </c:barChart>
      <c:catAx>
        <c:axId val="153472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3821952"/>
        <c:crosses val="autoZero"/>
        <c:auto val="1"/>
        <c:lblAlgn val="ctr"/>
        <c:lblOffset val="100"/>
        <c:noMultiLvlLbl val="0"/>
      </c:catAx>
      <c:valAx>
        <c:axId val="1538219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347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36734531663086695"/>
          <c:y val="0.92088576512286591"/>
          <c:w val="0.51396746087088341"/>
          <c:h val="6.52026112957271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13276972035586468"/>
                  <c:y val="0.10205830985010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056360040355787"/>
                  <c:y val="3.6449396375035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908212031917768"/>
                  <c:y val="0.119068028158450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Лист1!$D$33:$D$35</c:f>
              <c:strCache>
                <c:ptCount val="3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</c:strCache>
            </c:strRef>
          </c:cat>
          <c:val>
            <c:numRef>
              <c:f>Лист1!$E$33:$E$35</c:f>
              <c:numCache>
                <c:formatCode>General</c:formatCode>
                <c:ptCount val="3"/>
                <c:pt idx="0">
                  <c:v>59.9</c:v>
                </c:pt>
                <c:pt idx="1">
                  <c:v>61.8</c:v>
                </c:pt>
                <c:pt idx="2">
                  <c:v>59.9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84-4F49-9365-A32DDEFFE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794176"/>
        <c:axId val="83812352"/>
      </c:barChart>
      <c:catAx>
        <c:axId val="8379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812352"/>
        <c:crosses val="autoZero"/>
        <c:auto val="1"/>
        <c:lblAlgn val="ctr"/>
        <c:lblOffset val="100"/>
        <c:noMultiLvlLbl val="0"/>
      </c:catAx>
      <c:valAx>
        <c:axId val="838123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79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161086024268607E-2"/>
          <c:y val="2.0498388823051737E-2"/>
          <c:w val="0.90483890513928311"/>
          <c:h val="0.58793324591179985"/>
        </c:manualLayout>
      </c:layout>
      <c:barChart>
        <c:barDir val="col"/>
        <c:grouping val="cluster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2.7583074573687295E-2"/>
                  <c:y val="3.8719178887986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D75-4C59-BCDB-93BEB736F401}"/>
                </c:ext>
              </c:extLst>
            </c:dLbl>
            <c:dLbl>
              <c:idx val="1"/>
              <c:layout>
                <c:manualLayout>
                  <c:x val="-9.929906846527425E-3"/>
                  <c:y val="3.416398137175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D75-4C59-BCDB-93BEB736F401}"/>
                </c:ext>
              </c:extLst>
            </c:dLbl>
            <c:dLbl>
              <c:idx val="2"/>
              <c:layout>
                <c:manualLayout>
                  <c:x val="-7.723260880632442E-3"/>
                  <c:y val="3.4163981371752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D75-4C59-BCDB-93BEB736F401}"/>
                </c:ext>
              </c:extLst>
            </c:dLbl>
            <c:dLbl>
              <c:idx val="6"/>
              <c:spPr>
                <a:solidFill>
                  <a:srgbClr val="00B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solidFill>
                  <a:srgbClr val="00B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solidFill>
                  <a:srgbClr val="00B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solidFill>
                  <a:srgbClr val="00B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solidFill>
                  <a:srgbClr val="00B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>
                <a:solidFill>
                  <a:srgbClr val="00B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Лист1!$A$178:$L$178</c:f>
              <c:strCache>
                <c:ptCount val="12"/>
                <c:pt idx="0">
                  <c:v>Обществознание </c:v>
                </c:pt>
                <c:pt idx="1">
                  <c:v>Биология</c:v>
                </c:pt>
                <c:pt idx="2">
                  <c:v>Химия</c:v>
                </c:pt>
                <c:pt idx="3">
                  <c:v>Информатика и ИКТ</c:v>
                </c:pt>
                <c:pt idx="4">
                  <c:v>Математика база</c:v>
                </c:pt>
                <c:pt idx="5">
                  <c:v>Русский язык</c:v>
                </c:pt>
                <c:pt idx="6">
                  <c:v>География</c:v>
                </c:pt>
                <c:pt idx="7">
                  <c:v>Английский язык</c:v>
                </c:pt>
                <c:pt idx="8">
                  <c:v>История</c:v>
                </c:pt>
                <c:pt idx="9">
                  <c:v>Математика Профиль</c:v>
                </c:pt>
                <c:pt idx="10">
                  <c:v>Литература</c:v>
                </c:pt>
                <c:pt idx="11">
                  <c:v>Физика</c:v>
                </c:pt>
              </c:strCache>
            </c:strRef>
          </c:cat>
          <c:val>
            <c:numRef>
              <c:f>Лист1!$A$179:$L$179</c:f>
              <c:numCache>
                <c:formatCode>General</c:formatCode>
                <c:ptCount val="12"/>
                <c:pt idx="0">
                  <c:v>86.6</c:v>
                </c:pt>
                <c:pt idx="1">
                  <c:v>88.9</c:v>
                </c:pt>
                <c:pt idx="2">
                  <c:v>96.6</c:v>
                </c:pt>
                <c:pt idx="3">
                  <c:v>97.2</c:v>
                </c:pt>
                <c:pt idx="4">
                  <c:v>97.8</c:v>
                </c:pt>
                <c:pt idx="5">
                  <c:v>99.8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75-4C59-BCDB-93BEB736F401}"/>
            </c:ext>
          </c:extLst>
        </c:ser>
        <c:ser>
          <c:idx val="1"/>
          <c:order val="1"/>
          <c:tx>
            <c:strRef>
              <c:f>Лист1!$B$177</c:f>
              <c:strCache>
                <c:ptCount val="1"/>
                <c:pt idx="0">
                  <c:v>Успешность сдачи ЕГЭ в 2019 г. 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invertIfNegative val="0"/>
          <c:cat>
            <c:strRef>
              <c:f>Лист1!$A$178:$L$178</c:f>
              <c:strCache>
                <c:ptCount val="12"/>
                <c:pt idx="0">
                  <c:v>Обществознание </c:v>
                </c:pt>
                <c:pt idx="1">
                  <c:v>Биология</c:v>
                </c:pt>
                <c:pt idx="2">
                  <c:v>Химия</c:v>
                </c:pt>
                <c:pt idx="3">
                  <c:v>Информатика и ИКТ</c:v>
                </c:pt>
                <c:pt idx="4">
                  <c:v>Математика база</c:v>
                </c:pt>
                <c:pt idx="5">
                  <c:v>Русский язык</c:v>
                </c:pt>
                <c:pt idx="6">
                  <c:v>География</c:v>
                </c:pt>
                <c:pt idx="7">
                  <c:v>Английский язык</c:v>
                </c:pt>
                <c:pt idx="8">
                  <c:v>История</c:v>
                </c:pt>
                <c:pt idx="9">
                  <c:v>Математика Профиль</c:v>
                </c:pt>
                <c:pt idx="10">
                  <c:v>Литература</c:v>
                </c:pt>
                <c:pt idx="11">
                  <c:v>Физика</c:v>
                </c:pt>
              </c:strCache>
            </c:strRef>
          </c:cat>
          <c:val>
            <c:numRef>
              <c:f>Лист1!$C$177:$I$177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75-4C59-BCDB-93BEB736F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772032"/>
        <c:axId val="153773568"/>
      </c:barChart>
      <c:catAx>
        <c:axId val="15377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773568"/>
        <c:crosses val="autoZero"/>
        <c:auto val="1"/>
        <c:lblAlgn val="ctr"/>
        <c:lblOffset val="100"/>
        <c:noMultiLvlLbl val="0"/>
      </c:catAx>
      <c:valAx>
        <c:axId val="153773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377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18145231846019"/>
          <c:y val="2.6073616220663547E-2"/>
          <c:w val="0.78637410323709533"/>
          <c:h val="0.8732622080212639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Лист1!$A$186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1111111111110949E-2"/>
                  <c:y val="1.955521216549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4444444444444444E-3"/>
                  <c:y val="1.0864006758609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Лист1!$B$183:$L$183</c:f>
              <c:strCache>
                <c:ptCount val="11"/>
                <c:pt idx="0">
                  <c:v>География</c:v>
                </c:pt>
                <c:pt idx="1">
                  <c:v>Информатика и ИКТ</c:v>
                </c:pt>
                <c:pt idx="2">
                  <c:v>Английский язык</c:v>
                </c:pt>
                <c:pt idx="3">
                  <c:v>Химия</c:v>
                </c:pt>
                <c:pt idx="4">
                  <c:v>История</c:v>
                </c:pt>
                <c:pt idx="5">
                  <c:v>Литература</c:v>
                </c:pt>
                <c:pt idx="6">
                  <c:v>Обществознание </c:v>
                </c:pt>
                <c:pt idx="7">
                  <c:v>Физика</c:v>
                </c:pt>
                <c:pt idx="8">
                  <c:v>Биология</c:v>
                </c:pt>
                <c:pt idx="9">
                  <c:v>Математика Профиль</c:v>
                </c:pt>
                <c:pt idx="10">
                  <c:v>Русский язык</c:v>
                </c:pt>
              </c:strCache>
            </c:strRef>
          </c:cat>
          <c:val>
            <c:numRef>
              <c:f>Лист1!$B$186:$L$186</c:f>
              <c:numCache>
                <c:formatCode>General</c:formatCode>
                <c:ptCount val="11"/>
                <c:pt idx="0">
                  <c:v>68</c:v>
                </c:pt>
                <c:pt idx="1">
                  <c:v>73</c:v>
                </c:pt>
                <c:pt idx="2">
                  <c:v>79</c:v>
                </c:pt>
                <c:pt idx="3">
                  <c:v>66</c:v>
                </c:pt>
                <c:pt idx="4">
                  <c:v>63</c:v>
                </c:pt>
                <c:pt idx="5">
                  <c:v>69</c:v>
                </c:pt>
                <c:pt idx="6">
                  <c:v>61</c:v>
                </c:pt>
                <c:pt idx="7">
                  <c:v>55</c:v>
                </c:pt>
                <c:pt idx="8">
                  <c:v>57</c:v>
                </c:pt>
                <c:pt idx="9">
                  <c:v>68</c:v>
                </c:pt>
                <c:pt idx="10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00-4BBA-AA79-5CE01C4BFF7B}"/>
            </c:ext>
          </c:extLst>
        </c:ser>
        <c:ser>
          <c:idx val="1"/>
          <c:order val="1"/>
          <c:tx>
            <c:strRef>
              <c:f>Лист1!$A$185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0.05"/>
                  <c:y val="-1.593369251191881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7777777777777783E-2"/>
                  <c:y val="-2.1728013517219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1111111111111111E-2"/>
                  <c:y val="-7.96684625595940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7777777777777784E-2"/>
                  <c:y val="-2.1728013517219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6666666666666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3333333333333337E-2"/>
                  <c:y val="-3.9834231279797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0333333333333333"/>
                  <c:y val="-3.9834231279797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6000000000000009"/>
                  <c:y val="-2.1728013517219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7.44444444444444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Лист1!$B$183:$L$183</c:f>
              <c:strCache>
                <c:ptCount val="11"/>
                <c:pt idx="0">
                  <c:v>География</c:v>
                </c:pt>
                <c:pt idx="1">
                  <c:v>Информатика и ИКТ</c:v>
                </c:pt>
                <c:pt idx="2">
                  <c:v>Английский язык</c:v>
                </c:pt>
                <c:pt idx="3">
                  <c:v>Химия</c:v>
                </c:pt>
                <c:pt idx="4">
                  <c:v>История</c:v>
                </c:pt>
                <c:pt idx="5">
                  <c:v>Литература</c:v>
                </c:pt>
                <c:pt idx="6">
                  <c:v>Обществознание </c:v>
                </c:pt>
                <c:pt idx="7">
                  <c:v>Физика</c:v>
                </c:pt>
                <c:pt idx="8">
                  <c:v>Биология</c:v>
                </c:pt>
                <c:pt idx="9">
                  <c:v>Математика Профиль</c:v>
                </c:pt>
                <c:pt idx="10">
                  <c:v>Русский язык</c:v>
                </c:pt>
              </c:strCache>
            </c:strRef>
          </c:cat>
          <c:val>
            <c:numRef>
              <c:f>Лист1!$B$185:$L$185</c:f>
              <c:numCache>
                <c:formatCode>General</c:formatCode>
                <c:ptCount val="11"/>
                <c:pt idx="0">
                  <c:v>85</c:v>
                </c:pt>
                <c:pt idx="1">
                  <c:v>70</c:v>
                </c:pt>
                <c:pt idx="2">
                  <c:v>73</c:v>
                </c:pt>
                <c:pt idx="3">
                  <c:v>65</c:v>
                </c:pt>
                <c:pt idx="4">
                  <c:v>61</c:v>
                </c:pt>
                <c:pt idx="5">
                  <c:v>63</c:v>
                </c:pt>
                <c:pt idx="6">
                  <c:v>61</c:v>
                </c:pt>
                <c:pt idx="7">
                  <c:v>53</c:v>
                </c:pt>
                <c:pt idx="8">
                  <c:v>53</c:v>
                </c:pt>
                <c:pt idx="9">
                  <c:v>62</c:v>
                </c:pt>
                <c:pt idx="10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00-4BBA-AA79-5CE01C4BFF7B}"/>
            </c:ext>
          </c:extLst>
        </c:ser>
        <c:ser>
          <c:idx val="0"/>
          <c:order val="2"/>
          <c:tx>
            <c:strRef>
              <c:f>Лист1!$A$184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4.4444444444444444E-3"/>
                  <c:y val="-6.51840405516588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2222222222222222E-3"/>
                  <c:y val="-1.5209609462053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1111111111111111E-3"/>
                  <c:y val="-6.51840405516588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4444444444446075E-3"/>
                  <c:y val="-2.163186278023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Лист1!$B$183:$L$183</c:f>
              <c:strCache>
                <c:ptCount val="11"/>
                <c:pt idx="0">
                  <c:v>География</c:v>
                </c:pt>
                <c:pt idx="1">
                  <c:v>Информатика и ИКТ</c:v>
                </c:pt>
                <c:pt idx="2">
                  <c:v>Английский язык</c:v>
                </c:pt>
                <c:pt idx="3">
                  <c:v>Химия</c:v>
                </c:pt>
                <c:pt idx="4">
                  <c:v>История</c:v>
                </c:pt>
                <c:pt idx="5">
                  <c:v>Литература</c:v>
                </c:pt>
                <c:pt idx="6">
                  <c:v>Обществознание </c:v>
                </c:pt>
                <c:pt idx="7">
                  <c:v>Физика</c:v>
                </c:pt>
                <c:pt idx="8">
                  <c:v>Биология</c:v>
                </c:pt>
                <c:pt idx="9">
                  <c:v>Математика Профиль</c:v>
                </c:pt>
                <c:pt idx="10">
                  <c:v>Русский язык</c:v>
                </c:pt>
              </c:strCache>
            </c:strRef>
          </c:cat>
          <c:val>
            <c:numRef>
              <c:f>Лист1!$B$184:$L$184</c:f>
              <c:numCache>
                <c:formatCode>General</c:formatCode>
                <c:ptCount val="11"/>
                <c:pt idx="0">
                  <c:v>0</c:v>
                </c:pt>
                <c:pt idx="1">
                  <c:v>72</c:v>
                </c:pt>
                <c:pt idx="2">
                  <c:v>73</c:v>
                </c:pt>
                <c:pt idx="3">
                  <c:v>71</c:v>
                </c:pt>
                <c:pt idx="4">
                  <c:v>60</c:v>
                </c:pt>
                <c:pt idx="5">
                  <c:v>63</c:v>
                </c:pt>
                <c:pt idx="6">
                  <c:v>60</c:v>
                </c:pt>
                <c:pt idx="7">
                  <c:v>53</c:v>
                </c:pt>
                <c:pt idx="8">
                  <c:v>51</c:v>
                </c:pt>
                <c:pt idx="9">
                  <c:v>50</c:v>
                </c:pt>
                <c:pt idx="10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00-4BBA-AA79-5CE01C4BF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937408"/>
        <c:axId val="153938944"/>
      </c:barChart>
      <c:catAx>
        <c:axId val="153937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3938944"/>
        <c:crosses val="autoZero"/>
        <c:auto val="1"/>
        <c:lblAlgn val="ctr"/>
        <c:lblOffset val="100"/>
        <c:noMultiLvlLbl val="0"/>
      </c:catAx>
      <c:valAx>
        <c:axId val="1539389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393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137884956784564E-2"/>
                  <c:y val="2.2447182839276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EC-4ECA-A8B3-942864049851}"/>
                </c:ext>
              </c:extLst>
            </c:dLbl>
            <c:dLbl>
              <c:idx val="1"/>
              <c:layout>
                <c:manualLayout>
                  <c:x val="-2.2757699135691257E-3"/>
                  <c:y val="1.7458919986103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EC-4ECA-A8B3-942864049851}"/>
                </c:ext>
              </c:extLst>
            </c:dLbl>
            <c:dLbl>
              <c:idx val="2"/>
              <c:layout>
                <c:manualLayout>
                  <c:x val="-2.2757699135691673E-3"/>
                  <c:y val="2.2447182839275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FEC-4ECA-A8B3-942864049851}"/>
                </c:ext>
              </c:extLst>
            </c:dLbl>
            <c:dLbl>
              <c:idx val="3"/>
              <c:layout>
                <c:manualLayout>
                  <c:x val="-2.2757699135691257E-3"/>
                  <c:y val="2.2447182839276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FEC-4ECA-A8B3-942864049851}"/>
                </c:ext>
              </c:extLst>
            </c:dLbl>
            <c:dLbl>
              <c:idx val="4"/>
              <c:layout>
                <c:manualLayout>
                  <c:x val="-2.2757699135691257E-3"/>
                  <c:y val="2.2447182839275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FEC-4ECA-A8B3-942864049851}"/>
                </c:ext>
              </c:extLst>
            </c:dLbl>
            <c:dLbl>
              <c:idx val="5"/>
              <c:layout>
                <c:manualLayout>
                  <c:x val="-5.6894247839228149E-3"/>
                  <c:y val="2.7435445692448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FEC-4ECA-A8B3-942864049851}"/>
                </c:ext>
              </c:extLst>
            </c:dLbl>
            <c:dLbl>
              <c:idx val="6"/>
              <c:layout>
                <c:manualLayout>
                  <c:x val="-2.2757699135691257E-3"/>
                  <c:y val="1.9953051412689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FEC-4ECA-A8B3-942864049851}"/>
                </c:ext>
              </c:extLst>
            </c:dLbl>
            <c:dLbl>
              <c:idx val="7"/>
              <c:layout>
                <c:manualLayout>
                  <c:x val="-1.5930389394983799E-2"/>
                  <c:y val="-4.4894365678552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FEC-4ECA-A8B3-942864049851}"/>
                </c:ext>
              </c:extLst>
            </c:dLbl>
            <c:dLbl>
              <c:idx val="8"/>
              <c:layout>
                <c:manualLayout>
                  <c:x val="-2.6171354006044947E-2"/>
                  <c:y val="-4.4894365678552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FEC-4ECA-A8B3-942864049851}"/>
                </c:ext>
              </c:extLst>
            </c:dLbl>
            <c:dLbl>
              <c:idx val="9"/>
              <c:layout>
                <c:manualLayout>
                  <c:x val="-3.6412318617106011E-2"/>
                  <c:y val="-3.4917839972207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FEC-4ECA-A8B3-942864049851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Лист1!$B$190:$L$190</c:f>
              <c:strCache>
                <c:ptCount val="11"/>
                <c:pt idx="0">
                  <c:v>Биология</c:v>
                </c:pt>
                <c:pt idx="1">
                  <c:v>Физика</c:v>
                </c:pt>
                <c:pt idx="2">
                  <c:v>Химия</c:v>
                </c:pt>
                <c:pt idx="3">
                  <c:v>Математика Профиль</c:v>
                </c:pt>
                <c:pt idx="4">
                  <c:v>Обществознание </c:v>
                </c:pt>
                <c:pt idx="5">
                  <c:v>География</c:v>
                </c:pt>
                <c:pt idx="6">
                  <c:v>Литература</c:v>
                </c:pt>
                <c:pt idx="7">
                  <c:v>Русский язык</c:v>
                </c:pt>
                <c:pt idx="8">
                  <c:v>История</c:v>
                </c:pt>
                <c:pt idx="9">
                  <c:v>Информатика и ИКТ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Лист1!$B$191:$L$191</c:f>
              <c:numCache>
                <c:formatCode>General</c:formatCode>
                <c:ptCount val="11"/>
                <c:pt idx="0">
                  <c:v>9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18</c:v>
                </c:pt>
                <c:pt idx="5">
                  <c:v>20</c:v>
                </c:pt>
                <c:pt idx="6">
                  <c:v>21</c:v>
                </c:pt>
                <c:pt idx="7">
                  <c:v>26</c:v>
                </c:pt>
                <c:pt idx="8">
                  <c:v>28</c:v>
                </c:pt>
                <c:pt idx="9">
                  <c:v>35</c:v>
                </c:pt>
                <c:pt idx="10">
                  <c:v>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FEC-4ECA-A8B3-942864049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183168"/>
        <c:axId val="154184704"/>
      </c:lineChart>
      <c:catAx>
        <c:axId val="15418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184704"/>
        <c:crosses val="autoZero"/>
        <c:auto val="1"/>
        <c:lblAlgn val="ctr"/>
        <c:lblOffset val="100"/>
        <c:noMultiLvlLbl val="0"/>
      </c:catAx>
      <c:valAx>
        <c:axId val="154184704"/>
        <c:scaling>
          <c:orientation val="minMax"/>
          <c:max val="50"/>
          <c:min val="5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418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3200" b="1" i="0" u="none" strike="noStrike" kern="1200" spc="0" baseline="0" dirty="0" smtClean="0">
                <a:solidFill>
                  <a:srgbClr val="2A249C"/>
                </a:solidFill>
                <a:effectLst/>
                <a:latin typeface="+mn-lt"/>
                <a:ea typeface="+mn-ea"/>
                <a:cs typeface="+mn-cs"/>
              </a:rPr>
              <a:t>Успешность выполнения ВПР-2019 обучающимися </a:t>
            </a:r>
            <a:r>
              <a:rPr lang="ru-RU" baseline="0" dirty="0" smtClean="0">
                <a:solidFill>
                  <a:sysClr val="windowText" lastClr="000000"/>
                </a:solidFill>
              </a:rPr>
              <a:t> </a:t>
            </a:r>
            <a:r>
              <a:rPr lang="ru-RU" sz="3200" b="1" i="0" u="none" strike="noStrike" kern="1200" spc="0" baseline="0" dirty="0">
                <a:solidFill>
                  <a:srgbClr val="2A249C"/>
                </a:solidFill>
                <a:effectLst/>
                <a:latin typeface="+mn-lt"/>
                <a:ea typeface="+mn-ea"/>
                <a:cs typeface="+mn-cs"/>
              </a:rPr>
              <a:t>4 классов </a:t>
            </a:r>
            <a:endParaRPr lang="ru-RU" sz="3200" b="1" i="0" u="none" strike="noStrike" kern="1200" spc="0" baseline="0" dirty="0" smtClean="0">
              <a:solidFill>
                <a:srgbClr val="2A249C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3200" b="1" i="0" u="none" strike="noStrike" kern="1200" spc="0" baseline="0" dirty="0" smtClean="0">
                <a:solidFill>
                  <a:srgbClr val="2A249C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3200" b="1" i="0" u="none" strike="noStrike" kern="1200" spc="0" baseline="0" dirty="0">
                <a:solidFill>
                  <a:srgbClr val="2A249C"/>
                </a:solidFill>
                <a:effectLst/>
                <a:latin typeface="+mn-lt"/>
                <a:ea typeface="+mn-ea"/>
                <a:cs typeface="+mn-cs"/>
              </a:rPr>
              <a:t>сравнении с </a:t>
            </a:r>
            <a:r>
              <a:rPr lang="ru-RU" sz="3200" b="1" i="0" u="none" strike="noStrike" kern="1200" spc="0" baseline="0" dirty="0" smtClean="0">
                <a:solidFill>
                  <a:srgbClr val="2A249C"/>
                </a:solidFill>
                <a:effectLst/>
                <a:latin typeface="+mn-lt"/>
                <a:ea typeface="+mn-ea"/>
                <a:cs typeface="+mn-cs"/>
              </a:rPr>
              <a:t>СО </a:t>
            </a:r>
            <a:r>
              <a:rPr lang="ru-RU" sz="3200" b="1" i="0" u="none" strike="noStrike" kern="1200" spc="0" baseline="0" dirty="0">
                <a:solidFill>
                  <a:srgbClr val="2A249C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ru-RU" sz="3200" b="1" i="0" u="none" strike="noStrike" kern="1200" spc="0" baseline="0" dirty="0" smtClean="0">
                <a:solidFill>
                  <a:srgbClr val="2A249C"/>
                </a:solidFill>
                <a:effectLst/>
                <a:latin typeface="+mn-lt"/>
                <a:ea typeface="+mn-ea"/>
                <a:cs typeface="+mn-cs"/>
              </a:rPr>
              <a:t>РФ</a:t>
            </a:r>
            <a:endParaRPr lang="ru-RU" sz="3200" b="1" i="0" u="none" strike="noStrike" kern="1200" spc="0" baseline="0" dirty="0">
              <a:solidFill>
                <a:srgbClr val="2A249C"/>
              </a:solidFill>
              <a:effectLst/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48028029570908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2540972488230382E-2"/>
          <c:y val="0.27849220602841912"/>
          <c:w val="0.92997568020861288"/>
          <c:h val="0.6534147933431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Лист1!$A$25</c:f>
              <c:strCache>
                <c:ptCount val="1"/>
                <c:pt idx="0">
                  <c:v>НГО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Лист1!$B$24:$D$24</c:f>
              <c:strCache>
                <c:ptCount val="3"/>
                <c:pt idx="0">
                  <c:v>русский язык</c:v>
                </c:pt>
                <c:pt idx="1">
                  <c:v>окружающий мир</c:v>
                </c:pt>
                <c:pt idx="2">
                  <c:v>математика</c:v>
                </c:pt>
              </c:strCache>
            </c:strRef>
          </c:cat>
          <c:val>
            <c:numRef>
              <c:f>Лист1!$B$25:$D$25</c:f>
              <c:numCache>
                <c:formatCode>General</c:formatCode>
                <c:ptCount val="3"/>
                <c:pt idx="0">
                  <c:v>96.4</c:v>
                </c:pt>
                <c:pt idx="1">
                  <c:v>99.2</c:v>
                </c:pt>
                <c:pt idx="2">
                  <c:v>98.7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FB-427A-88B6-A19806E22CE5}"/>
            </c:ext>
          </c:extLst>
        </c:ser>
        <c:ser>
          <c:idx val="1"/>
          <c:order val="1"/>
          <c:tx>
            <c:strRef>
              <c:f>Лист1!$A$26</c:f>
              <c:strCache>
                <c:ptCount val="1"/>
                <c:pt idx="0">
                  <c:v>СО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Лист1!$B$24:$D$24</c:f>
              <c:strCache>
                <c:ptCount val="3"/>
                <c:pt idx="0">
                  <c:v>русский язык</c:v>
                </c:pt>
                <c:pt idx="1">
                  <c:v>окружающий мир</c:v>
                </c:pt>
                <c:pt idx="2">
                  <c:v>математика</c:v>
                </c:pt>
              </c:strCache>
            </c:strRef>
          </c:cat>
          <c:val>
            <c:numRef>
              <c:f>Лист1!$B$26:$D$26</c:f>
              <c:numCache>
                <c:formatCode>General</c:formatCode>
                <c:ptCount val="3"/>
                <c:pt idx="0">
                  <c:v>92.6</c:v>
                </c:pt>
                <c:pt idx="1">
                  <c:v>99</c:v>
                </c:pt>
                <c:pt idx="2">
                  <c:v>96.5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FB-427A-88B6-A19806E22CE5}"/>
            </c:ext>
          </c:extLst>
        </c:ser>
        <c:ser>
          <c:idx val="2"/>
          <c:order val="2"/>
          <c:tx>
            <c:strRef>
              <c:f>Лист1!$A$27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Лист1!$B$24:$D$24</c:f>
              <c:strCache>
                <c:ptCount val="3"/>
                <c:pt idx="0">
                  <c:v>русский язык</c:v>
                </c:pt>
                <c:pt idx="1">
                  <c:v>окружающий мир</c:v>
                </c:pt>
                <c:pt idx="2">
                  <c:v>математика</c:v>
                </c:pt>
              </c:strCache>
            </c:strRef>
          </c:cat>
          <c:val>
            <c:numRef>
              <c:f>Лист1!$B$27:$D$27</c:f>
              <c:numCache>
                <c:formatCode>General</c:formatCode>
                <c:ptCount val="3"/>
                <c:pt idx="0">
                  <c:v>95.4</c:v>
                </c:pt>
                <c:pt idx="1">
                  <c:v>99.06</c:v>
                </c:pt>
                <c:pt idx="2">
                  <c:v>97.6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FB-427A-88B6-A19806E22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671680"/>
        <c:axId val="83677568"/>
      </c:barChart>
      <c:catAx>
        <c:axId val="8367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677568"/>
        <c:crosses val="autoZero"/>
        <c:auto val="1"/>
        <c:lblAlgn val="ctr"/>
        <c:lblOffset val="100"/>
        <c:noMultiLvlLbl val="0"/>
      </c:catAx>
      <c:valAx>
        <c:axId val="83677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67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i="0" u="none" strike="noStrike" kern="1200" baseline="0" dirty="0">
                <a:solidFill>
                  <a:srgbClr val="2A249C"/>
                </a:solidFill>
                <a:effectLst/>
                <a:latin typeface="+mn-lt"/>
                <a:ea typeface="+mn-ea"/>
                <a:cs typeface="+mn-cs"/>
              </a:rPr>
              <a:t>Доля</a:t>
            </a:r>
            <a:r>
              <a:rPr lang="ru-RU" sz="2400" b="0" i="0" u="none" strike="noStrike" baseline="0" dirty="0">
                <a:effectLst/>
              </a:rPr>
              <a:t> </a:t>
            </a:r>
            <a:r>
              <a:rPr lang="ru-RU" sz="3200" b="1" i="0" u="none" strike="noStrike" kern="1200" spc="0" baseline="0" dirty="0">
                <a:solidFill>
                  <a:srgbClr val="2A249C"/>
                </a:solidFill>
                <a:effectLst/>
                <a:latin typeface="+mn-lt"/>
                <a:ea typeface="+mn-ea"/>
                <a:cs typeface="+mn-cs"/>
              </a:rPr>
              <a:t>обучающихся 4-х классов, успешно справившихся с ВПР-2019 (%)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2524251341294545E-2"/>
          <c:y val="0.23956102783725911"/>
          <c:w val="0.90754389695348447"/>
          <c:h val="0.67233149391162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окружающий мир</c:v>
                </c:pt>
                <c:pt idx="2">
                  <c:v>математика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99.7</c:v>
                </c:pt>
                <c:pt idx="1">
                  <c:v>100</c:v>
                </c:pt>
                <c:pt idx="2">
                  <c:v>99.9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66-421A-9C01-DD2C4A51CA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окружающий мир</c:v>
                </c:pt>
                <c:pt idx="2">
                  <c:v>математика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98.7</c:v>
                </c:pt>
                <c:pt idx="1">
                  <c:v>99.6</c:v>
                </c:pt>
                <c:pt idx="2">
                  <c:v>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66-421A-9C01-DD2C4A51CA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окружающий мир</c:v>
                </c:pt>
                <c:pt idx="2">
                  <c:v>математика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96.4</c:v>
                </c:pt>
                <c:pt idx="1">
                  <c:v>99.2</c:v>
                </c:pt>
                <c:pt idx="2">
                  <c:v>98.7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66-421A-9C01-DD2C4A51C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616512"/>
        <c:axId val="83618048"/>
      </c:barChart>
      <c:catAx>
        <c:axId val="8361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618048"/>
        <c:crosses val="autoZero"/>
        <c:auto val="1"/>
        <c:lblAlgn val="ctr"/>
        <c:lblOffset val="100"/>
        <c:noMultiLvlLbl val="0"/>
      </c:catAx>
      <c:valAx>
        <c:axId val="83618048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6165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i="0" u="none" strike="noStrike" kern="1200" spc="0" baseline="0" dirty="0">
                <a:solidFill>
                  <a:srgbClr val="2A249C"/>
                </a:solidFill>
                <a:effectLst/>
                <a:latin typeface="+mn-lt"/>
                <a:ea typeface="+mn-ea"/>
                <a:cs typeface="+mn-cs"/>
              </a:rPr>
              <a:t>Доля обучающихся 4-х классов, выполнивших ВПР на "4" и "5" (%)</a:t>
            </a:r>
          </a:p>
        </c:rich>
      </c:tx>
      <c:layout>
        <c:manualLayout>
          <c:xMode val="edge"/>
          <c:yMode val="edge"/>
          <c:x val="0.19978184991273998"/>
          <c:y val="3.00300300300300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2092450026457103E-2"/>
          <c:y val="0.24522179584195444"/>
          <c:w val="0.89871028004538867"/>
          <c:h val="0.67737582817775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Лист1!$A$13:$A$15</c:f>
              <c:strCache>
                <c:ptCount val="3"/>
                <c:pt idx="0">
                  <c:v>русский язык</c:v>
                </c:pt>
                <c:pt idx="1">
                  <c:v>окружающий мир</c:v>
                </c:pt>
                <c:pt idx="2">
                  <c:v>математика</c:v>
                </c:pt>
              </c:strCache>
            </c:strRef>
          </c:cat>
          <c:val>
            <c:numRef>
              <c:f>Лист1!$B$13:$B$15</c:f>
              <c:numCache>
                <c:formatCode>General</c:formatCode>
                <c:ptCount val="3"/>
                <c:pt idx="0">
                  <c:v>91.8</c:v>
                </c:pt>
                <c:pt idx="1">
                  <c:v>91.6</c:v>
                </c:pt>
                <c:pt idx="2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4F-4671-A836-2A3C8B17B66B}"/>
            </c:ext>
          </c:extLst>
        </c:ser>
        <c:ser>
          <c:idx val="1"/>
          <c:order val="1"/>
          <c:tx>
            <c:strRef>
              <c:f>Лист1!$C$12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Лист1!$A$13:$A$15</c:f>
              <c:strCache>
                <c:ptCount val="3"/>
                <c:pt idx="0">
                  <c:v>русский язык</c:v>
                </c:pt>
                <c:pt idx="1">
                  <c:v>окружающий мир</c:v>
                </c:pt>
                <c:pt idx="2">
                  <c:v>математика</c:v>
                </c:pt>
              </c:strCache>
            </c:strRef>
          </c:cat>
          <c:val>
            <c:numRef>
              <c:f>Лист1!$C$13:$C$15</c:f>
              <c:numCache>
                <c:formatCode>General</c:formatCode>
                <c:ptCount val="3"/>
                <c:pt idx="0">
                  <c:v>88.5</c:v>
                </c:pt>
                <c:pt idx="1">
                  <c:v>93.6</c:v>
                </c:pt>
                <c:pt idx="2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4F-4671-A836-2A3C8B17B66B}"/>
            </c:ext>
          </c:extLst>
        </c:ser>
        <c:ser>
          <c:idx val="2"/>
          <c:order val="2"/>
          <c:tx>
            <c:strRef>
              <c:f>Лист1!$D$12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Лист1!$A$13:$A$15</c:f>
              <c:strCache>
                <c:ptCount val="3"/>
                <c:pt idx="0">
                  <c:v>русский язык</c:v>
                </c:pt>
                <c:pt idx="1">
                  <c:v>окружающий мир</c:v>
                </c:pt>
                <c:pt idx="2">
                  <c:v>математика</c:v>
                </c:pt>
              </c:strCache>
            </c:strRef>
          </c:cat>
          <c:val>
            <c:numRef>
              <c:f>Лист1!$D$13:$D$15</c:f>
              <c:numCache>
                <c:formatCode>General</c:formatCode>
                <c:ptCount val="3"/>
                <c:pt idx="0">
                  <c:v>79.3</c:v>
                </c:pt>
                <c:pt idx="1">
                  <c:v>91.1</c:v>
                </c:pt>
                <c:pt idx="2">
                  <c:v>87.4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4F-4671-A836-2A3C8B17B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738624"/>
        <c:axId val="83740160"/>
      </c:barChart>
      <c:catAx>
        <c:axId val="8373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740160"/>
        <c:crosses val="autoZero"/>
        <c:auto val="1"/>
        <c:lblAlgn val="ctr"/>
        <c:lblOffset val="100"/>
        <c:noMultiLvlLbl val="0"/>
      </c:catAx>
      <c:valAx>
        <c:axId val="83740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73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3200" b="1" i="0" u="none" strike="noStrike" kern="1200" spc="0" baseline="0" dirty="0" smtClean="0">
                <a:solidFill>
                  <a:srgbClr val="2A249C"/>
                </a:solidFill>
                <a:effectLst/>
                <a:latin typeface="+mn-lt"/>
                <a:ea typeface="+mn-ea"/>
                <a:cs typeface="+mn-cs"/>
              </a:rPr>
              <a:t>Доля обучающихся 11-х классов выполнивших ВПР на «4» и «5» (%) в 2018-2019 г. </a:t>
            </a:r>
            <a:endParaRPr lang="ru-RU" sz="3200" b="1" i="0" u="none" strike="noStrike" kern="1200" spc="0" baseline="0" dirty="0">
              <a:solidFill>
                <a:srgbClr val="2A249C"/>
              </a:solidFill>
              <a:effectLst/>
              <a:latin typeface="+mn-lt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Лист1!$A$57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Лист1!$B$56:$G$56</c:f>
              <c:strCache>
                <c:ptCount val="6"/>
                <c:pt idx="0">
                  <c:v>история</c:v>
                </c:pt>
                <c:pt idx="1">
                  <c:v>англ.язык</c:v>
                </c:pt>
                <c:pt idx="2">
                  <c:v>химия</c:v>
                </c:pt>
                <c:pt idx="3">
                  <c:v>физика</c:v>
                </c:pt>
                <c:pt idx="4">
                  <c:v>геграфия</c:v>
                </c:pt>
                <c:pt idx="5">
                  <c:v>биология</c:v>
                </c:pt>
              </c:strCache>
            </c:strRef>
          </c:cat>
          <c:val>
            <c:numRef>
              <c:f>Лист1!$B$57:$G$57</c:f>
              <c:numCache>
                <c:formatCode>General</c:formatCode>
                <c:ptCount val="6"/>
                <c:pt idx="0">
                  <c:v>90</c:v>
                </c:pt>
                <c:pt idx="1">
                  <c:v>88</c:v>
                </c:pt>
                <c:pt idx="2">
                  <c:v>76.7</c:v>
                </c:pt>
                <c:pt idx="3">
                  <c:v>64.2</c:v>
                </c:pt>
                <c:pt idx="4">
                  <c:v>88.7</c:v>
                </c:pt>
                <c:pt idx="5">
                  <c:v>85.5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4C-4936-AA17-2226CC1E6B3D}"/>
            </c:ext>
          </c:extLst>
        </c:ser>
        <c:ser>
          <c:idx val="1"/>
          <c:order val="1"/>
          <c:tx>
            <c:strRef>
              <c:f>Лист1!$A$58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Лист1!$B$56:$G$56</c:f>
              <c:strCache>
                <c:ptCount val="6"/>
                <c:pt idx="0">
                  <c:v>история</c:v>
                </c:pt>
                <c:pt idx="1">
                  <c:v>англ.язык</c:v>
                </c:pt>
                <c:pt idx="2">
                  <c:v>химия</c:v>
                </c:pt>
                <c:pt idx="3">
                  <c:v>физика</c:v>
                </c:pt>
                <c:pt idx="4">
                  <c:v>геграфия</c:v>
                </c:pt>
                <c:pt idx="5">
                  <c:v>биология</c:v>
                </c:pt>
              </c:strCache>
            </c:strRef>
          </c:cat>
          <c:val>
            <c:numRef>
              <c:f>Лист1!$B$58:$G$58</c:f>
              <c:numCache>
                <c:formatCode>General</c:formatCode>
                <c:ptCount val="6"/>
                <c:pt idx="0">
                  <c:v>79.400000000000006</c:v>
                </c:pt>
                <c:pt idx="1">
                  <c:v>95.8</c:v>
                </c:pt>
                <c:pt idx="2">
                  <c:v>74.900000000000006</c:v>
                </c:pt>
                <c:pt idx="3">
                  <c:v>52.6</c:v>
                </c:pt>
                <c:pt idx="4">
                  <c:v>87.8</c:v>
                </c:pt>
                <c:pt idx="5">
                  <c:v>85.3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4C-4936-AA17-2226CC1E6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467712"/>
        <c:axId val="131141632"/>
      </c:barChart>
      <c:catAx>
        <c:axId val="8846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141632"/>
        <c:crosses val="autoZero"/>
        <c:auto val="1"/>
        <c:lblAlgn val="ctr"/>
        <c:lblOffset val="100"/>
        <c:noMultiLvlLbl val="0"/>
      </c:catAx>
      <c:valAx>
        <c:axId val="1311416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846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Лист1!$A$71</c:f>
              <c:strCache>
                <c:ptCount val="1"/>
                <c:pt idx="0">
                  <c:v>отклонения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Лист1!$B$70:$D$70</c:f>
              <c:strCache>
                <c:ptCount val="3"/>
                <c:pt idx="0">
                  <c:v>окружающий мир</c:v>
                </c:pt>
                <c:pt idx="1">
                  <c:v>математика</c:v>
                </c:pt>
                <c:pt idx="2">
                  <c:v>русский язык</c:v>
                </c:pt>
              </c:strCache>
            </c:strRef>
          </c:cat>
          <c:val>
            <c:numRef>
              <c:f>Лист1!$B$71:$D$71</c:f>
              <c:numCache>
                <c:formatCode>General</c:formatCode>
                <c:ptCount val="3"/>
                <c:pt idx="0">
                  <c:v>31.7</c:v>
                </c:pt>
                <c:pt idx="1">
                  <c:v>41.9</c:v>
                </c:pt>
                <c:pt idx="2">
                  <c:v>44.8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2D-4A36-8D13-B81DA73AE251}"/>
            </c:ext>
          </c:extLst>
        </c:ser>
        <c:ser>
          <c:idx val="1"/>
          <c:order val="1"/>
          <c:tx>
            <c:strRef>
              <c:f>Лист1!$A$72</c:f>
              <c:strCache>
                <c:ptCount val="1"/>
                <c:pt idx="0">
                  <c:v>ниже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Лист1!$B$70:$D$70</c:f>
              <c:strCache>
                <c:ptCount val="3"/>
                <c:pt idx="0">
                  <c:v>окружающий мир</c:v>
                </c:pt>
                <c:pt idx="1">
                  <c:v>математика</c:v>
                </c:pt>
                <c:pt idx="2">
                  <c:v>русский язык</c:v>
                </c:pt>
              </c:strCache>
            </c:strRef>
          </c:cat>
          <c:val>
            <c:numRef>
              <c:f>Лист1!$B$72:$D$72</c:f>
              <c:numCache>
                <c:formatCode>General</c:formatCode>
                <c:ptCount val="3"/>
                <c:pt idx="0">
                  <c:v>14.7</c:v>
                </c:pt>
                <c:pt idx="1">
                  <c:v>8.5</c:v>
                </c:pt>
                <c:pt idx="2">
                  <c:v>36.5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2D-4A36-8D13-B81DA73AE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830848"/>
        <c:axId val="144832384"/>
      </c:barChart>
      <c:catAx>
        <c:axId val="14483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832384"/>
        <c:crosses val="autoZero"/>
        <c:auto val="1"/>
        <c:lblAlgn val="ctr"/>
        <c:lblOffset val="100"/>
        <c:noMultiLvlLbl val="0"/>
      </c:catAx>
      <c:valAx>
        <c:axId val="144832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483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r>
              <a:rPr lang="ru-RU" sz="2800" b="0" i="0" cap="none" spc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Доля результатов ВПР-2018  учеников 11  </a:t>
            </a:r>
            <a:r>
              <a:rPr lang="ru-RU" sz="2800" b="0" i="0" cap="none" spc="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</a:t>
            </a:r>
            <a:r>
              <a:rPr lang="ru-RU" sz="2800" b="0" i="0" cap="none" spc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., 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pPr>
            <a:r>
              <a:rPr lang="ru-RU" sz="2800" b="0" i="0" cap="none" spc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несовпадающих с </a:t>
            </a:r>
            <a:r>
              <a:rPr lang="ru-RU" sz="2800" b="0" i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отметками промежуточной аттестации – отметками «по журналу» </a:t>
            </a:r>
            <a:r>
              <a:rPr lang="ru-RU" sz="2800" b="0" i="0" cap="none" spc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(%) 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c:rich>
      </c:tx>
      <c:overlay val="0"/>
      <c:spPr>
        <a:solidFill>
          <a:schemeClr val="tx2">
            <a:lumMod val="60000"/>
            <a:lumOff val="4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3.2238441947408355E-3"/>
          <c:y val="0.22827275944865041"/>
          <c:w val="0.82007564780018327"/>
          <c:h val="0.67706700596756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отклонения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Лист1!$A$4:$A$9</c:f>
              <c:strCache>
                <c:ptCount val="6"/>
                <c:pt idx="0">
                  <c:v>физика</c:v>
                </c:pt>
                <c:pt idx="1">
                  <c:v>биология</c:v>
                </c:pt>
                <c:pt idx="2">
                  <c:v>химия</c:v>
                </c:pt>
                <c:pt idx="3">
                  <c:v>география</c:v>
                </c:pt>
                <c:pt idx="4">
                  <c:v>история</c:v>
                </c:pt>
                <c:pt idx="5">
                  <c:v>англ.язык</c:v>
                </c:pt>
              </c:strCache>
            </c:strRef>
          </c:cat>
          <c:val>
            <c:numRef>
              <c:f>Лист1!$B$4:$B$9</c:f>
              <c:numCache>
                <c:formatCode>General</c:formatCode>
                <c:ptCount val="6"/>
                <c:pt idx="0">
                  <c:v>44</c:v>
                </c:pt>
                <c:pt idx="1">
                  <c:v>43</c:v>
                </c:pt>
                <c:pt idx="2">
                  <c:v>41</c:v>
                </c:pt>
                <c:pt idx="3">
                  <c:v>44</c:v>
                </c:pt>
                <c:pt idx="4">
                  <c:v>44</c:v>
                </c:pt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88-4C29-803D-F500251EEF7E}"/>
            </c:ext>
          </c:extLst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ниже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Лист1!$A$4:$A$9</c:f>
              <c:strCache>
                <c:ptCount val="6"/>
                <c:pt idx="0">
                  <c:v>физика</c:v>
                </c:pt>
                <c:pt idx="1">
                  <c:v>биология</c:v>
                </c:pt>
                <c:pt idx="2">
                  <c:v>химия</c:v>
                </c:pt>
                <c:pt idx="3">
                  <c:v>география</c:v>
                </c:pt>
                <c:pt idx="4">
                  <c:v>история</c:v>
                </c:pt>
                <c:pt idx="5">
                  <c:v>англ.язык</c:v>
                </c:pt>
              </c:strCache>
            </c:strRef>
          </c:cat>
          <c:val>
            <c:numRef>
              <c:f>Лист1!$C$4:$C$9</c:f>
              <c:numCache>
                <c:formatCode>General</c:formatCode>
                <c:ptCount val="6"/>
                <c:pt idx="0">
                  <c:v>37</c:v>
                </c:pt>
                <c:pt idx="1">
                  <c:v>33</c:v>
                </c:pt>
                <c:pt idx="2">
                  <c:v>33</c:v>
                </c:pt>
                <c:pt idx="3">
                  <c:v>31</c:v>
                </c:pt>
                <c:pt idx="4">
                  <c:v>18</c:v>
                </c:pt>
                <c:pt idx="5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88-4C29-803D-F500251EE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566784"/>
        <c:axId val="150568320"/>
      </c:barChart>
      <c:catAx>
        <c:axId val="150566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0568320"/>
        <c:crosses val="autoZero"/>
        <c:auto val="1"/>
        <c:lblAlgn val="ctr"/>
        <c:lblOffset val="100"/>
        <c:noMultiLvlLbl val="0"/>
      </c:catAx>
      <c:valAx>
        <c:axId val="1505683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505667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60716408806471"/>
          <c:y val="0"/>
          <c:w val="0.7674955813050347"/>
          <c:h val="0.9555015516093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Лист1!$A$129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7460839198045094E-2"/>
                  <c:y val="2.437534967590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884032665037574E-2"/>
                  <c:y val="9.840187914113039E-3"/>
                </c:manualLayout>
              </c:layout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797199601008288E-2"/>
                      <c:h val="5.85606761894301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6B0-420B-8E2A-6D15D27A8E03}"/>
                </c:ext>
              </c:extLst>
            </c:dLbl>
            <c:dLbl>
              <c:idx val="2"/>
              <c:layout>
                <c:manualLayout>
                  <c:x val="-5.7460839198045094E-2"/>
                  <c:y val="2.3313966339625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6B0-420B-8E2A-6D15D27A8E03}"/>
                </c:ext>
              </c:extLst>
            </c:dLbl>
            <c:dLbl>
              <c:idx val="3"/>
              <c:layout>
                <c:manualLayout>
                  <c:x val="-5.639674958326648E-2"/>
                  <c:y val="1.5188849780989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6B0-420B-8E2A-6D15D27A8E03}"/>
                </c:ext>
              </c:extLst>
            </c:dLbl>
            <c:dLbl>
              <c:idx val="4"/>
              <c:layout>
                <c:manualLayout>
                  <c:x val="-3.830722613203006E-2"/>
                  <c:y val="3.64830528941889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6B0-420B-8E2A-6D15D27A8E03}"/>
                </c:ext>
              </c:extLst>
            </c:dLbl>
            <c:dLbl>
              <c:idx val="7"/>
              <c:layout>
                <c:manualLayout>
                  <c:x val="-1.0719404176844992E-2"/>
                  <c:y val="5.433479766700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6B0-420B-8E2A-6D15D27A8E03}"/>
                </c:ext>
              </c:extLst>
            </c:dLbl>
            <c:dLbl>
              <c:idx val="8"/>
              <c:layout>
                <c:manualLayout>
                  <c:x val="-1.1704985762564742E-2"/>
                  <c:y val="5.6243080455607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6B0-420B-8E2A-6D15D27A8E03}"/>
                </c:ext>
              </c:extLst>
            </c:dLbl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Лист1!$B$121:$J$121</c:f>
              <c:strCache>
                <c:ptCount val="9"/>
                <c:pt idx="0">
                  <c:v>литература</c:v>
                </c:pt>
                <c:pt idx="1">
                  <c:v>история</c:v>
                </c:pt>
                <c:pt idx="2">
                  <c:v>английский язык</c:v>
                </c:pt>
                <c:pt idx="3">
                  <c:v>химия</c:v>
                </c:pt>
                <c:pt idx="4">
                  <c:v>физика</c:v>
                </c:pt>
                <c:pt idx="5">
                  <c:v>география</c:v>
                </c:pt>
                <c:pt idx="6">
                  <c:v>биология</c:v>
                </c:pt>
                <c:pt idx="7">
                  <c:v>информатика и ИКТ</c:v>
                </c:pt>
                <c:pt idx="8">
                  <c:v>обществознание</c:v>
                </c:pt>
              </c:strCache>
            </c:strRef>
          </c:cat>
          <c:val>
            <c:numRef>
              <c:f>Лист1!$B$122:$J$122</c:f>
              <c:numCache>
                <c:formatCode>General</c:formatCode>
                <c:ptCount val="9"/>
                <c:pt idx="0">
                  <c:v>4.8</c:v>
                </c:pt>
                <c:pt idx="1">
                  <c:v>4.3</c:v>
                </c:pt>
                <c:pt idx="2">
                  <c:v>11.6</c:v>
                </c:pt>
                <c:pt idx="3">
                  <c:v>12.2</c:v>
                </c:pt>
                <c:pt idx="4">
                  <c:v>15.1</c:v>
                </c:pt>
                <c:pt idx="5">
                  <c:v>28.9</c:v>
                </c:pt>
                <c:pt idx="6">
                  <c:v>23.3</c:v>
                </c:pt>
                <c:pt idx="7">
                  <c:v>47</c:v>
                </c:pt>
                <c:pt idx="8">
                  <c:v>52.5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B0-420B-8E2A-6D15D27A8E03}"/>
            </c:ext>
          </c:extLst>
        </c:ser>
        <c:ser>
          <c:idx val="1"/>
          <c:order val="1"/>
          <c:tx>
            <c:strRef>
              <c:f>Лист1!$A$128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486273034502894E-3"/>
                  <c:y val="-9.2031419671607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6B0-420B-8E2A-6D15D27A8E03}"/>
                </c:ext>
              </c:extLst>
            </c:dLbl>
            <c:dLbl>
              <c:idx val="4"/>
              <c:layout>
                <c:manualLayout>
                  <c:x val="-1.0640896147786128E-3"/>
                  <c:y val="9.8400469377986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6B0-420B-8E2A-6D15D27A8E03}"/>
                </c:ext>
              </c:extLst>
            </c:dLbl>
            <c:dLbl>
              <c:idx val="5"/>
              <c:layout>
                <c:manualLayout>
                  <c:x val="-3.1922688443359166E-3"/>
                  <c:y val="-1.1503927458950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6B0-420B-8E2A-6D15D27A8E03}"/>
                </c:ext>
              </c:extLst>
            </c:dLbl>
            <c:dLbl>
              <c:idx val="8"/>
              <c:layout>
                <c:manualLayout>
                  <c:x val="-5.3204578145292E-3"/>
                  <c:y val="1.31321536079811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9973908857791958E-2"/>
                      <c:h val="3.66576724674239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6B0-420B-8E2A-6D15D27A8E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Лист1!$B$121:$J$121</c:f>
              <c:strCache>
                <c:ptCount val="9"/>
                <c:pt idx="0">
                  <c:v>литература</c:v>
                </c:pt>
                <c:pt idx="1">
                  <c:v>история</c:v>
                </c:pt>
                <c:pt idx="2">
                  <c:v>английский язык</c:v>
                </c:pt>
                <c:pt idx="3">
                  <c:v>химия</c:v>
                </c:pt>
                <c:pt idx="4">
                  <c:v>физика</c:v>
                </c:pt>
                <c:pt idx="5">
                  <c:v>география</c:v>
                </c:pt>
                <c:pt idx="6">
                  <c:v>биология</c:v>
                </c:pt>
                <c:pt idx="7">
                  <c:v>информатика и ИКТ</c:v>
                </c:pt>
                <c:pt idx="8">
                  <c:v>обществознание</c:v>
                </c:pt>
              </c:strCache>
            </c:strRef>
          </c:cat>
          <c:val>
            <c:numRef>
              <c:f>Лист1!$B$123:$J$123</c:f>
              <c:numCache>
                <c:formatCode>General</c:formatCode>
                <c:ptCount val="9"/>
                <c:pt idx="0">
                  <c:v>3.2</c:v>
                </c:pt>
                <c:pt idx="1">
                  <c:v>4.0999999999999996</c:v>
                </c:pt>
                <c:pt idx="2">
                  <c:v>10.5</c:v>
                </c:pt>
                <c:pt idx="3">
                  <c:v>11.4</c:v>
                </c:pt>
                <c:pt idx="4">
                  <c:v>17.600000000000001</c:v>
                </c:pt>
                <c:pt idx="5">
                  <c:v>23.6</c:v>
                </c:pt>
                <c:pt idx="6">
                  <c:v>28.3</c:v>
                </c:pt>
                <c:pt idx="7">
                  <c:v>47.1</c:v>
                </c:pt>
                <c:pt idx="8">
                  <c:v>54.4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B0-420B-8E2A-6D15D27A8E03}"/>
            </c:ext>
          </c:extLst>
        </c:ser>
        <c:ser>
          <c:idx val="2"/>
          <c:order val="2"/>
          <c:tx>
            <c:strRef>
              <c:f>Лист1!$A$127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281373362653051E-3"/>
                  <c:y val="-1.41230184711407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281792295572257E-3"/>
                  <c:y val="-7.3800352033489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9.8400469377987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6B0-420B-8E2A-6D15D27A8E03}"/>
                </c:ext>
              </c:extLst>
            </c:dLbl>
            <c:dLbl>
              <c:idx val="4"/>
              <c:layout>
                <c:manualLayout>
                  <c:x val="-4.2563584591144513E-3"/>
                  <c:y val="-1.1503927458950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59-4443-942D-439A4EFBF4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Лист1!$B$121:$J$121</c:f>
              <c:strCache>
                <c:ptCount val="9"/>
                <c:pt idx="0">
                  <c:v>литература</c:v>
                </c:pt>
                <c:pt idx="1">
                  <c:v>история</c:v>
                </c:pt>
                <c:pt idx="2">
                  <c:v>английский язык</c:v>
                </c:pt>
                <c:pt idx="3">
                  <c:v>химия</c:v>
                </c:pt>
                <c:pt idx="4">
                  <c:v>физика</c:v>
                </c:pt>
                <c:pt idx="5">
                  <c:v>география</c:v>
                </c:pt>
                <c:pt idx="6">
                  <c:v>биология</c:v>
                </c:pt>
                <c:pt idx="7">
                  <c:v>информатика и ИКТ</c:v>
                </c:pt>
                <c:pt idx="8">
                  <c:v>обществознание</c:v>
                </c:pt>
              </c:strCache>
            </c:strRef>
          </c:cat>
          <c:val>
            <c:numRef>
              <c:f>Лист1!$B$124:$J$124</c:f>
              <c:numCache>
                <c:formatCode>General</c:formatCode>
                <c:ptCount val="9"/>
                <c:pt idx="0">
                  <c:v>4</c:v>
                </c:pt>
                <c:pt idx="1">
                  <c:v>5.2</c:v>
                </c:pt>
                <c:pt idx="2">
                  <c:v>11</c:v>
                </c:pt>
                <c:pt idx="3">
                  <c:v>18.600000000000001</c:v>
                </c:pt>
                <c:pt idx="4">
                  <c:v>18.7</c:v>
                </c:pt>
                <c:pt idx="5">
                  <c:v>14.6</c:v>
                </c:pt>
                <c:pt idx="6">
                  <c:v>35.700000000000003</c:v>
                </c:pt>
                <c:pt idx="7">
                  <c:v>35.700000000000003</c:v>
                </c:pt>
                <c:pt idx="8">
                  <c:v>56.1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B0-420B-8E2A-6D15D27A8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0465920"/>
        <c:axId val="151336064"/>
      </c:barChart>
      <c:catAx>
        <c:axId val="150465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336064"/>
        <c:crosses val="autoZero"/>
        <c:auto val="1"/>
        <c:lblAlgn val="ctr"/>
        <c:lblOffset val="100"/>
        <c:noMultiLvlLbl val="0"/>
      </c:catAx>
      <c:valAx>
        <c:axId val="151336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046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075795438407016"/>
          <c:y val="0.71227202890238317"/>
          <c:w val="0.4337210836789181"/>
          <c:h val="6.47015301491669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91AD8-B0AD-413B-8BEC-0E5F7D57E1CC}" type="doc">
      <dgm:prSet loTypeId="urn:microsoft.com/office/officeart/2005/8/layout/arrow6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D41279E-1B80-4135-B712-BBEC4BF8046E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Недостаточная </a:t>
          </a:r>
          <a:r>
            <a:rPr lang="ru-RU" b="1" dirty="0" err="1" smtClean="0">
              <a:solidFill>
                <a:srgbClr val="FFFF00"/>
              </a:solidFill>
            </a:rPr>
            <a:t>сформированность</a:t>
          </a:r>
          <a:r>
            <a:rPr lang="ru-RU" b="1" dirty="0" smtClean="0">
              <a:solidFill>
                <a:srgbClr val="FFFF00"/>
              </a:solidFill>
            </a:rPr>
            <a:t> </a:t>
          </a:r>
          <a:r>
            <a:rPr lang="ru-RU" b="1" dirty="0" smtClean="0"/>
            <a:t>примерно у 30% выпускников 4 и 11 </a:t>
          </a:r>
          <a:r>
            <a:rPr lang="ru-RU" b="1" dirty="0" err="1" smtClean="0"/>
            <a:t>кл</a:t>
          </a:r>
          <a:r>
            <a:rPr lang="ru-RU" b="1" dirty="0" smtClean="0"/>
            <a:t>. ряда </a:t>
          </a:r>
          <a:r>
            <a:rPr lang="ru-RU" b="1" dirty="0" err="1" smtClean="0">
              <a:solidFill>
                <a:srgbClr val="FFFF00"/>
              </a:solidFill>
            </a:rPr>
            <a:t>метапредметных</a:t>
          </a:r>
          <a:r>
            <a:rPr lang="ru-RU" b="1" dirty="0" smtClean="0">
              <a:solidFill>
                <a:srgbClr val="FFFF00"/>
              </a:solidFill>
            </a:rPr>
            <a:t>  умений.</a:t>
          </a:r>
          <a:endParaRPr lang="ru-RU" b="1" dirty="0">
            <a:solidFill>
              <a:srgbClr val="FFFF00"/>
            </a:solidFill>
          </a:endParaRPr>
        </a:p>
      </dgm:t>
    </dgm:pt>
    <dgm:pt modelId="{485ECE38-91F6-49E5-9674-6C2612102808}" type="parTrans" cxnId="{B1DE9E6F-5354-4CE3-84AF-680AB2DA7AF0}">
      <dgm:prSet/>
      <dgm:spPr/>
      <dgm:t>
        <a:bodyPr/>
        <a:lstStyle/>
        <a:p>
          <a:endParaRPr lang="ru-RU"/>
        </a:p>
      </dgm:t>
    </dgm:pt>
    <dgm:pt modelId="{712BAFB0-899F-4714-85B1-F84795D948D4}" type="sibTrans" cxnId="{B1DE9E6F-5354-4CE3-84AF-680AB2DA7AF0}">
      <dgm:prSet/>
      <dgm:spPr/>
      <dgm:t>
        <a:bodyPr/>
        <a:lstStyle/>
        <a:p>
          <a:endParaRPr lang="ru-RU"/>
        </a:p>
      </dgm:t>
    </dgm:pt>
    <dgm:pt modelId="{BBEDBD13-BD52-4C90-9CD2-C346D46AC59E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FF00"/>
              </a:solidFill>
            </a:rPr>
            <a:t>«Продвинутость» НГО в части привлечения </a:t>
          </a:r>
          <a:r>
            <a:rPr lang="ru-RU" sz="2400" b="1" dirty="0" smtClean="0">
              <a:solidFill>
                <a:schemeClr val="bg1"/>
              </a:solidFill>
            </a:rPr>
            <a:t>обучающихся, начиная с дошкольного возраста,</a:t>
          </a:r>
          <a:r>
            <a:rPr lang="ru-RU" sz="2400" b="1" dirty="0" smtClean="0">
              <a:solidFill>
                <a:srgbClr val="FFFF00"/>
              </a:solidFill>
            </a:rPr>
            <a:t> к участию в </a:t>
          </a:r>
          <a:r>
            <a:rPr lang="ru-RU" sz="2400" b="1" dirty="0" err="1" smtClean="0">
              <a:solidFill>
                <a:srgbClr val="FFFF00"/>
              </a:solidFill>
            </a:rPr>
            <a:t>метапредметных</a:t>
          </a:r>
          <a:r>
            <a:rPr lang="ru-RU" sz="2400" b="1" dirty="0" smtClean="0">
              <a:solidFill>
                <a:srgbClr val="FFFF00"/>
              </a:solidFill>
            </a:rPr>
            <a:t> событиях, </a:t>
          </a:r>
          <a:r>
            <a:rPr lang="ru-RU" sz="2400" b="1" dirty="0" smtClean="0">
              <a:solidFill>
                <a:schemeClr val="bg1"/>
              </a:solidFill>
            </a:rPr>
            <a:t>исследовательской и проектной деятельности</a:t>
          </a:r>
          <a:endParaRPr lang="ru-RU" sz="2400" dirty="0">
            <a:solidFill>
              <a:schemeClr val="bg1"/>
            </a:solidFill>
          </a:endParaRPr>
        </a:p>
      </dgm:t>
    </dgm:pt>
    <dgm:pt modelId="{CEE481DE-6768-4234-925A-DBFFFB35F1FE}" type="sibTrans" cxnId="{000678DF-493B-4528-9435-19CBEF671274}">
      <dgm:prSet/>
      <dgm:spPr/>
      <dgm:t>
        <a:bodyPr/>
        <a:lstStyle/>
        <a:p>
          <a:endParaRPr lang="ru-RU"/>
        </a:p>
      </dgm:t>
    </dgm:pt>
    <dgm:pt modelId="{B1E96D09-BC3C-4585-BEE3-39479C7ED4C7}" type="parTrans" cxnId="{000678DF-493B-4528-9435-19CBEF671274}">
      <dgm:prSet/>
      <dgm:spPr/>
      <dgm:t>
        <a:bodyPr/>
        <a:lstStyle/>
        <a:p>
          <a:endParaRPr lang="ru-RU"/>
        </a:p>
      </dgm:t>
    </dgm:pt>
    <dgm:pt modelId="{23BE578E-9038-40E0-B5B7-C3E06BF360B8}" type="pres">
      <dgm:prSet presAssocID="{A9691AD8-B0AD-413B-8BEC-0E5F7D57E1C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925B9B-B019-4F3F-8763-AA8FF8591765}" type="pres">
      <dgm:prSet presAssocID="{A9691AD8-B0AD-413B-8BEC-0E5F7D57E1CC}" presName="ribbon" presStyleLbl="node1" presStyleIdx="0" presStyleCnt="1" custLinFactNeighborY="-387"/>
      <dgm:spPr/>
    </dgm:pt>
    <dgm:pt modelId="{30191F26-1007-4CB5-8CC2-AE0859E04537}" type="pres">
      <dgm:prSet presAssocID="{A9691AD8-B0AD-413B-8BEC-0E5F7D57E1CC}" presName="leftArrowText" presStyleLbl="node1" presStyleIdx="0" presStyleCnt="1" custScaleX="118209" custScaleY="2121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7B366-1367-44AF-9D7A-4C3A8CB5518A}" type="pres">
      <dgm:prSet presAssocID="{A9691AD8-B0AD-413B-8BEC-0E5F7D57E1CC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C4DC91-A5FC-478D-8CE2-7D623C991831}" type="presOf" srcId="{A9691AD8-B0AD-413B-8BEC-0E5F7D57E1CC}" destId="{23BE578E-9038-40E0-B5B7-C3E06BF360B8}" srcOrd="0" destOrd="0" presId="urn:microsoft.com/office/officeart/2005/8/layout/arrow6"/>
    <dgm:cxn modelId="{485BEA15-D468-44F5-B4BA-065771679C80}" type="presOf" srcId="{CD41279E-1B80-4135-B712-BBEC4BF8046E}" destId="{8347B366-1367-44AF-9D7A-4C3A8CB5518A}" srcOrd="0" destOrd="0" presId="urn:microsoft.com/office/officeart/2005/8/layout/arrow6"/>
    <dgm:cxn modelId="{000678DF-493B-4528-9435-19CBEF671274}" srcId="{A9691AD8-B0AD-413B-8BEC-0E5F7D57E1CC}" destId="{BBEDBD13-BD52-4C90-9CD2-C346D46AC59E}" srcOrd="0" destOrd="0" parTransId="{B1E96D09-BC3C-4585-BEE3-39479C7ED4C7}" sibTransId="{CEE481DE-6768-4234-925A-DBFFFB35F1FE}"/>
    <dgm:cxn modelId="{184F05AE-86EA-4EA1-9CB7-F2C7AB528724}" type="presOf" srcId="{BBEDBD13-BD52-4C90-9CD2-C346D46AC59E}" destId="{30191F26-1007-4CB5-8CC2-AE0859E04537}" srcOrd="0" destOrd="0" presId="urn:microsoft.com/office/officeart/2005/8/layout/arrow6"/>
    <dgm:cxn modelId="{B1DE9E6F-5354-4CE3-84AF-680AB2DA7AF0}" srcId="{A9691AD8-B0AD-413B-8BEC-0E5F7D57E1CC}" destId="{CD41279E-1B80-4135-B712-BBEC4BF8046E}" srcOrd="1" destOrd="0" parTransId="{485ECE38-91F6-49E5-9674-6C2612102808}" sibTransId="{712BAFB0-899F-4714-85B1-F84795D948D4}"/>
    <dgm:cxn modelId="{C87A2E61-5A60-491D-B241-AEFB07D2447D}" type="presParOf" srcId="{23BE578E-9038-40E0-B5B7-C3E06BF360B8}" destId="{0E925B9B-B019-4F3F-8763-AA8FF8591765}" srcOrd="0" destOrd="0" presId="urn:microsoft.com/office/officeart/2005/8/layout/arrow6"/>
    <dgm:cxn modelId="{448263F8-7349-49E1-AC78-CE41378234EE}" type="presParOf" srcId="{23BE578E-9038-40E0-B5B7-C3E06BF360B8}" destId="{30191F26-1007-4CB5-8CC2-AE0859E04537}" srcOrd="1" destOrd="0" presId="urn:microsoft.com/office/officeart/2005/8/layout/arrow6"/>
    <dgm:cxn modelId="{32891868-5CEC-44FD-AC2E-294FBC354C3D}" type="presParOf" srcId="{23BE578E-9038-40E0-B5B7-C3E06BF360B8}" destId="{8347B366-1367-44AF-9D7A-4C3A8CB5518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C32C21-8D28-4272-A243-DB667CD7B92E}" type="doc">
      <dgm:prSet loTypeId="urn:microsoft.com/office/officeart/2005/8/layout/arrow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930154F-72F1-4649-8DBA-8E16A845FBB5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ВНУТРЕННЯЯ СОКО</a:t>
          </a:r>
          <a:endParaRPr lang="ru-RU" b="1" dirty="0">
            <a:solidFill>
              <a:srgbClr val="002060"/>
            </a:solidFill>
          </a:endParaRPr>
        </a:p>
      </dgm:t>
    </dgm:pt>
    <dgm:pt modelId="{A64A905D-0539-47DB-AAB2-AD6FBD4D67C8}" type="parTrans" cxnId="{853D4381-2C17-4F8A-8AE1-1B7A88528E7F}">
      <dgm:prSet/>
      <dgm:spPr/>
      <dgm:t>
        <a:bodyPr/>
        <a:lstStyle/>
        <a:p>
          <a:endParaRPr lang="ru-RU"/>
        </a:p>
      </dgm:t>
    </dgm:pt>
    <dgm:pt modelId="{F82CF478-D866-457C-9E19-492C0E6DB5E2}" type="sibTrans" cxnId="{853D4381-2C17-4F8A-8AE1-1B7A88528E7F}">
      <dgm:prSet/>
      <dgm:spPr/>
      <dgm:t>
        <a:bodyPr/>
        <a:lstStyle/>
        <a:p>
          <a:endParaRPr lang="ru-RU"/>
        </a:p>
      </dgm:t>
    </dgm:pt>
    <dgm:pt modelId="{C7879951-9963-41ED-A4E8-7AB112AF87C6}">
      <dgm:prSet phldrT="[Текст]" custT="1"/>
      <dgm:spPr/>
      <dgm:t>
        <a:bodyPr/>
        <a:lstStyle/>
        <a:p>
          <a:r>
            <a:rPr lang="ru-RU" sz="4400" b="1" dirty="0" smtClean="0">
              <a:solidFill>
                <a:srgbClr val="002060"/>
              </a:solidFill>
            </a:rPr>
            <a:t>ЕСОКО</a:t>
          </a:r>
          <a:endParaRPr lang="ru-RU" sz="4400" b="1" dirty="0">
            <a:solidFill>
              <a:srgbClr val="002060"/>
            </a:solidFill>
          </a:endParaRPr>
        </a:p>
      </dgm:t>
    </dgm:pt>
    <dgm:pt modelId="{2565DC8A-E6F8-44A3-8D8B-70BA3CC00D3A}" type="parTrans" cxnId="{09256E5E-FC88-4519-8CEB-71BB4FE5A212}">
      <dgm:prSet/>
      <dgm:spPr/>
      <dgm:t>
        <a:bodyPr/>
        <a:lstStyle/>
        <a:p>
          <a:endParaRPr lang="ru-RU"/>
        </a:p>
      </dgm:t>
    </dgm:pt>
    <dgm:pt modelId="{5CE6A836-8FF0-45C9-BFCE-F841900B67E6}" type="sibTrans" cxnId="{09256E5E-FC88-4519-8CEB-71BB4FE5A212}">
      <dgm:prSet/>
      <dgm:spPr/>
      <dgm:t>
        <a:bodyPr/>
        <a:lstStyle/>
        <a:p>
          <a:endParaRPr lang="ru-RU"/>
        </a:p>
      </dgm:t>
    </dgm:pt>
    <dgm:pt modelId="{918FE115-45C8-4C97-A273-1E8E881AB150}" type="pres">
      <dgm:prSet presAssocID="{B5C32C21-8D28-4272-A243-DB667CD7B92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968C17-7924-463E-B02D-EC14988B396A}" type="pres">
      <dgm:prSet presAssocID="{B5C32C21-8D28-4272-A243-DB667CD7B92E}" presName="ribbon" presStyleLbl="node1" presStyleIdx="0" presStyleCnt="1" custLinFactNeighborX="-893" custLinFactNeighborY="-38170"/>
      <dgm:spPr>
        <a:solidFill>
          <a:schemeClr val="bg2">
            <a:lumMod val="90000"/>
          </a:schemeClr>
        </a:solidFill>
        <a:ln w="76200">
          <a:solidFill>
            <a:srgbClr val="2A249C"/>
          </a:solidFill>
        </a:ln>
      </dgm:spPr>
      <dgm:t>
        <a:bodyPr/>
        <a:lstStyle/>
        <a:p>
          <a:endParaRPr lang="ru-RU"/>
        </a:p>
      </dgm:t>
    </dgm:pt>
    <dgm:pt modelId="{B2D351E7-003E-4E38-B829-0CB18E252E9D}" type="pres">
      <dgm:prSet presAssocID="{B5C32C21-8D28-4272-A243-DB667CD7B92E}" presName="leftArrowText" presStyleLbl="node1" presStyleIdx="0" presStyleCnt="1" custLinFactNeighborX="-1102" custLinFactNeighborY="-15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25F20-C898-42C1-8669-E8B92CC87E05}" type="pres">
      <dgm:prSet presAssocID="{B5C32C21-8D28-4272-A243-DB667CD7B92E}" presName="rightArrowText" presStyleLbl="node1" presStyleIdx="0" presStyleCnt="1" custScaleX="100000" custScaleY="44789" custLinFactNeighborX="484" custLinFactNeighborY="-71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3D4381-2C17-4F8A-8AE1-1B7A88528E7F}" srcId="{B5C32C21-8D28-4272-A243-DB667CD7B92E}" destId="{4930154F-72F1-4649-8DBA-8E16A845FBB5}" srcOrd="0" destOrd="0" parTransId="{A64A905D-0539-47DB-AAB2-AD6FBD4D67C8}" sibTransId="{F82CF478-D866-457C-9E19-492C0E6DB5E2}"/>
    <dgm:cxn modelId="{09256E5E-FC88-4519-8CEB-71BB4FE5A212}" srcId="{B5C32C21-8D28-4272-A243-DB667CD7B92E}" destId="{C7879951-9963-41ED-A4E8-7AB112AF87C6}" srcOrd="1" destOrd="0" parTransId="{2565DC8A-E6F8-44A3-8D8B-70BA3CC00D3A}" sibTransId="{5CE6A836-8FF0-45C9-BFCE-F841900B67E6}"/>
    <dgm:cxn modelId="{A805F229-52C0-4E5F-8F16-E94B7C8AD786}" type="presOf" srcId="{C7879951-9963-41ED-A4E8-7AB112AF87C6}" destId="{55325F20-C898-42C1-8669-E8B92CC87E05}" srcOrd="0" destOrd="0" presId="urn:microsoft.com/office/officeart/2005/8/layout/arrow6"/>
    <dgm:cxn modelId="{22EDCFD8-991C-4123-916D-D4E239595348}" type="presOf" srcId="{4930154F-72F1-4649-8DBA-8E16A845FBB5}" destId="{B2D351E7-003E-4E38-B829-0CB18E252E9D}" srcOrd="0" destOrd="0" presId="urn:microsoft.com/office/officeart/2005/8/layout/arrow6"/>
    <dgm:cxn modelId="{FFB2037D-551E-4320-907E-DF79CBBE75F8}" type="presOf" srcId="{B5C32C21-8D28-4272-A243-DB667CD7B92E}" destId="{918FE115-45C8-4C97-A273-1E8E881AB150}" srcOrd="0" destOrd="0" presId="urn:microsoft.com/office/officeart/2005/8/layout/arrow6"/>
    <dgm:cxn modelId="{CEE4A005-6EAB-4D21-BA62-67FFC7CDB6EC}" type="presParOf" srcId="{918FE115-45C8-4C97-A273-1E8E881AB150}" destId="{1A968C17-7924-463E-B02D-EC14988B396A}" srcOrd="0" destOrd="0" presId="urn:microsoft.com/office/officeart/2005/8/layout/arrow6"/>
    <dgm:cxn modelId="{49E27D70-3E85-42B7-BF3F-848A254F2C82}" type="presParOf" srcId="{918FE115-45C8-4C97-A273-1E8E881AB150}" destId="{B2D351E7-003E-4E38-B829-0CB18E252E9D}" srcOrd="1" destOrd="0" presId="urn:microsoft.com/office/officeart/2005/8/layout/arrow6"/>
    <dgm:cxn modelId="{40A52A6C-CC08-4DF3-B3BE-D656BC23397F}" type="presParOf" srcId="{918FE115-45C8-4C97-A273-1E8E881AB150}" destId="{55325F20-C898-42C1-8669-E8B92CC87E0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94FE76-E543-4B8F-8D13-751E5EC4A2F6}" type="doc">
      <dgm:prSet loTypeId="urn:microsoft.com/office/officeart/2005/8/layout/matrix1" loCatId="matrix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8E7E8E12-A504-4FD2-BE5B-7E741DE3A8BB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0000"/>
              </a:solidFill>
            </a:rPr>
            <a:t>ГИА</a:t>
          </a:r>
          <a:endParaRPr lang="ru-RU" sz="4000" b="1" dirty="0">
            <a:solidFill>
              <a:srgbClr val="FF0000"/>
            </a:solidFill>
          </a:endParaRPr>
        </a:p>
      </dgm:t>
    </dgm:pt>
    <dgm:pt modelId="{81E0783E-3913-4BF9-AF39-38B03FD1D54A}" type="parTrans" cxnId="{7651B0D5-003F-4214-BF4E-BE83FEF14A89}">
      <dgm:prSet/>
      <dgm:spPr/>
      <dgm:t>
        <a:bodyPr/>
        <a:lstStyle/>
        <a:p>
          <a:endParaRPr lang="ru-RU"/>
        </a:p>
      </dgm:t>
    </dgm:pt>
    <dgm:pt modelId="{A17DAF58-C5A9-4319-A730-EEBDBC554B3E}" type="sibTrans" cxnId="{7651B0D5-003F-4214-BF4E-BE83FEF14A89}">
      <dgm:prSet/>
      <dgm:spPr/>
      <dgm:t>
        <a:bodyPr/>
        <a:lstStyle/>
        <a:p>
          <a:endParaRPr lang="ru-RU"/>
        </a:p>
      </dgm:t>
    </dgm:pt>
    <dgm:pt modelId="{42126D5B-E825-4B48-9E49-9E9892406CE8}">
      <dgm:prSet phldrT="[Текст]"/>
      <dgm:spPr/>
      <dgm:t>
        <a:bodyPr/>
        <a:lstStyle/>
        <a:p>
          <a:r>
            <a:rPr lang="ru-RU" b="1" dirty="0" smtClean="0"/>
            <a:t>Нормативные</a:t>
          </a:r>
          <a:endParaRPr lang="ru-RU" b="1" dirty="0"/>
        </a:p>
      </dgm:t>
    </dgm:pt>
    <dgm:pt modelId="{6541503F-EA81-49BA-9FAB-A8B2EA5EEFB1}" type="parTrans" cxnId="{95C22700-51CF-49FB-8E36-D8BFFDDF2A18}">
      <dgm:prSet/>
      <dgm:spPr/>
      <dgm:t>
        <a:bodyPr/>
        <a:lstStyle/>
        <a:p>
          <a:endParaRPr lang="ru-RU"/>
        </a:p>
      </dgm:t>
    </dgm:pt>
    <dgm:pt modelId="{A8AD6485-0B88-4CE6-9586-4CF668DA9B47}" type="sibTrans" cxnId="{95C22700-51CF-49FB-8E36-D8BFFDDF2A18}">
      <dgm:prSet/>
      <dgm:spPr/>
      <dgm:t>
        <a:bodyPr/>
        <a:lstStyle/>
        <a:p>
          <a:endParaRPr lang="ru-RU"/>
        </a:p>
      </dgm:t>
    </dgm:pt>
    <dgm:pt modelId="{779A36EF-3152-4DA4-A9AB-7F4377520AEA}">
      <dgm:prSet phldrT="[Текст]"/>
      <dgm:spPr/>
      <dgm:t>
        <a:bodyPr/>
        <a:lstStyle/>
        <a:p>
          <a:r>
            <a:rPr lang="ru-RU" b="1" dirty="0" smtClean="0"/>
            <a:t>Мотивационные</a:t>
          </a:r>
          <a:r>
            <a:rPr lang="ru-RU" dirty="0" smtClean="0"/>
            <a:t> </a:t>
          </a:r>
          <a:endParaRPr lang="ru-RU" dirty="0"/>
        </a:p>
      </dgm:t>
    </dgm:pt>
    <dgm:pt modelId="{49352D8D-FF82-4420-9A8D-C90F2D39D291}" type="parTrans" cxnId="{B1259358-9006-4564-9D64-C7DEE2DADF4F}">
      <dgm:prSet/>
      <dgm:spPr/>
      <dgm:t>
        <a:bodyPr/>
        <a:lstStyle/>
        <a:p>
          <a:endParaRPr lang="ru-RU"/>
        </a:p>
      </dgm:t>
    </dgm:pt>
    <dgm:pt modelId="{BBAA9D28-6237-414C-BEBE-3D2193BDF63B}" type="sibTrans" cxnId="{B1259358-9006-4564-9D64-C7DEE2DADF4F}">
      <dgm:prSet/>
      <dgm:spPr/>
      <dgm:t>
        <a:bodyPr/>
        <a:lstStyle/>
        <a:p>
          <a:endParaRPr lang="ru-RU"/>
        </a:p>
      </dgm:t>
    </dgm:pt>
    <dgm:pt modelId="{28AEB92F-DB04-4FEE-8B0D-67018712577E}">
      <dgm:prSet phldrT="[Текст]"/>
      <dgm:spPr/>
      <dgm:t>
        <a:bodyPr/>
        <a:lstStyle/>
        <a:p>
          <a:r>
            <a:rPr lang="ru-RU" b="1" dirty="0" smtClean="0"/>
            <a:t>Организационные</a:t>
          </a:r>
          <a:r>
            <a:rPr lang="ru-RU" dirty="0" smtClean="0"/>
            <a:t> </a:t>
          </a:r>
          <a:endParaRPr lang="ru-RU" dirty="0"/>
        </a:p>
      </dgm:t>
    </dgm:pt>
    <dgm:pt modelId="{96CCE0C7-7BB6-46D5-AF19-1819E99B013B}" type="parTrans" cxnId="{AC16914D-AC7F-41C3-B1EF-9BCCF47E6163}">
      <dgm:prSet/>
      <dgm:spPr/>
      <dgm:t>
        <a:bodyPr/>
        <a:lstStyle/>
        <a:p>
          <a:endParaRPr lang="ru-RU"/>
        </a:p>
      </dgm:t>
    </dgm:pt>
    <dgm:pt modelId="{E05788BC-C961-4C4E-9BE8-C4BB15C0DDB7}" type="sibTrans" cxnId="{AC16914D-AC7F-41C3-B1EF-9BCCF47E6163}">
      <dgm:prSet/>
      <dgm:spPr/>
      <dgm:t>
        <a:bodyPr/>
        <a:lstStyle/>
        <a:p>
          <a:endParaRPr lang="ru-RU"/>
        </a:p>
      </dgm:t>
    </dgm:pt>
    <dgm:pt modelId="{B89882C4-7FA3-4D07-9D2B-A921F1058835}">
      <dgm:prSet phldrT="[Текст]"/>
      <dgm:spPr/>
      <dgm:t>
        <a:bodyPr/>
        <a:lstStyle/>
        <a:p>
          <a:r>
            <a:rPr lang="ru-RU" b="1" dirty="0" smtClean="0"/>
            <a:t>Кадровые</a:t>
          </a:r>
          <a:r>
            <a:rPr lang="ru-RU" dirty="0" smtClean="0"/>
            <a:t> </a:t>
          </a:r>
          <a:endParaRPr lang="ru-RU" dirty="0"/>
        </a:p>
      </dgm:t>
    </dgm:pt>
    <dgm:pt modelId="{BA767B7B-3B30-4634-BE26-E6C33F59C782}" type="parTrans" cxnId="{2C45A401-B6BB-4D86-AC02-201CE8315EE5}">
      <dgm:prSet/>
      <dgm:spPr/>
      <dgm:t>
        <a:bodyPr/>
        <a:lstStyle/>
        <a:p>
          <a:endParaRPr lang="ru-RU"/>
        </a:p>
      </dgm:t>
    </dgm:pt>
    <dgm:pt modelId="{626EE17E-7A95-45A2-9B9E-CF2F48F2B087}" type="sibTrans" cxnId="{2C45A401-B6BB-4D86-AC02-201CE8315EE5}">
      <dgm:prSet/>
      <dgm:spPr/>
      <dgm:t>
        <a:bodyPr/>
        <a:lstStyle/>
        <a:p>
          <a:endParaRPr lang="ru-RU"/>
        </a:p>
      </dgm:t>
    </dgm:pt>
    <dgm:pt modelId="{EAE447B1-07D2-4BDA-8D4B-61F232F75846}" type="pres">
      <dgm:prSet presAssocID="{9E94FE76-E543-4B8F-8D13-751E5EC4A2F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3B747-B9BD-4492-9FCC-4A6E4E96C976}" type="pres">
      <dgm:prSet presAssocID="{9E94FE76-E543-4B8F-8D13-751E5EC4A2F6}" presName="matrix" presStyleCnt="0"/>
      <dgm:spPr/>
    </dgm:pt>
    <dgm:pt modelId="{9BF9A346-9828-48DE-9AAF-FBD7C3D84660}" type="pres">
      <dgm:prSet presAssocID="{9E94FE76-E543-4B8F-8D13-751E5EC4A2F6}" presName="tile1" presStyleLbl="node1" presStyleIdx="0" presStyleCnt="4"/>
      <dgm:spPr/>
      <dgm:t>
        <a:bodyPr/>
        <a:lstStyle/>
        <a:p>
          <a:endParaRPr lang="ru-RU"/>
        </a:p>
      </dgm:t>
    </dgm:pt>
    <dgm:pt modelId="{1C39EB06-2FC6-4672-86F9-48FE3D74EE2D}" type="pres">
      <dgm:prSet presAssocID="{9E94FE76-E543-4B8F-8D13-751E5EC4A2F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4FF08-5118-4B5C-8051-FFFA8B13C705}" type="pres">
      <dgm:prSet presAssocID="{9E94FE76-E543-4B8F-8D13-751E5EC4A2F6}" presName="tile2" presStyleLbl="node1" presStyleIdx="1" presStyleCnt="4"/>
      <dgm:spPr/>
      <dgm:t>
        <a:bodyPr/>
        <a:lstStyle/>
        <a:p>
          <a:endParaRPr lang="ru-RU"/>
        </a:p>
      </dgm:t>
    </dgm:pt>
    <dgm:pt modelId="{3425EE92-E865-4323-957E-D9A972C72C9B}" type="pres">
      <dgm:prSet presAssocID="{9E94FE76-E543-4B8F-8D13-751E5EC4A2F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DA00A-09E5-4406-89FA-2D9EB6FF3894}" type="pres">
      <dgm:prSet presAssocID="{9E94FE76-E543-4B8F-8D13-751E5EC4A2F6}" presName="tile3" presStyleLbl="node1" presStyleIdx="2" presStyleCnt="4"/>
      <dgm:spPr/>
      <dgm:t>
        <a:bodyPr/>
        <a:lstStyle/>
        <a:p>
          <a:endParaRPr lang="ru-RU"/>
        </a:p>
      </dgm:t>
    </dgm:pt>
    <dgm:pt modelId="{68E51800-448A-4ECB-BEDB-EBD7AACB861B}" type="pres">
      <dgm:prSet presAssocID="{9E94FE76-E543-4B8F-8D13-751E5EC4A2F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D978B-D17D-43DB-88B8-E074D804CA26}" type="pres">
      <dgm:prSet presAssocID="{9E94FE76-E543-4B8F-8D13-751E5EC4A2F6}" presName="tile4" presStyleLbl="node1" presStyleIdx="3" presStyleCnt="4"/>
      <dgm:spPr/>
      <dgm:t>
        <a:bodyPr/>
        <a:lstStyle/>
        <a:p>
          <a:endParaRPr lang="ru-RU"/>
        </a:p>
      </dgm:t>
    </dgm:pt>
    <dgm:pt modelId="{3D79F405-742A-49D5-82AA-EF4BBF5C580F}" type="pres">
      <dgm:prSet presAssocID="{9E94FE76-E543-4B8F-8D13-751E5EC4A2F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2241E-C402-49A5-873C-D0F10E85F998}" type="pres">
      <dgm:prSet presAssocID="{9E94FE76-E543-4B8F-8D13-751E5EC4A2F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C16914D-AC7F-41C3-B1EF-9BCCF47E6163}" srcId="{8E7E8E12-A504-4FD2-BE5B-7E741DE3A8BB}" destId="{28AEB92F-DB04-4FEE-8B0D-67018712577E}" srcOrd="2" destOrd="0" parTransId="{96CCE0C7-7BB6-46D5-AF19-1819E99B013B}" sibTransId="{E05788BC-C961-4C4E-9BE8-C4BB15C0DDB7}"/>
    <dgm:cxn modelId="{7651B0D5-003F-4214-BF4E-BE83FEF14A89}" srcId="{9E94FE76-E543-4B8F-8D13-751E5EC4A2F6}" destId="{8E7E8E12-A504-4FD2-BE5B-7E741DE3A8BB}" srcOrd="0" destOrd="0" parTransId="{81E0783E-3913-4BF9-AF39-38B03FD1D54A}" sibTransId="{A17DAF58-C5A9-4319-A730-EEBDBC554B3E}"/>
    <dgm:cxn modelId="{B22674E5-F71C-43A8-9A7E-0BA8A2EA90C9}" type="presOf" srcId="{B89882C4-7FA3-4D07-9D2B-A921F1058835}" destId="{3D79F405-742A-49D5-82AA-EF4BBF5C580F}" srcOrd="1" destOrd="0" presId="urn:microsoft.com/office/officeart/2005/8/layout/matrix1"/>
    <dgm:cxn modelId="{A0D9FAF3-3291-496C-8790-2861D0C1889F}" type="presOf" srcId="{28AEB92F-DB04-4FEE-8B0D-67018712577E}" destId="{D03DA00A-09E5-4406-89FA-2D9EB6FF3894}" srcOrd="0" destOrd="0" presId="urn:microsoft.com/office/officeart/2005/8/layout/matrix1"/>
    <dgm:cxn modelId="{046DDA89-72A0-4036-87BB-9356928BBBD1}" type="presOf" srcId="{8E7E8E12-A504-4FD2-BE5B-7E741DE3A8BB}" destId="{D322241E-C402-49A5-873C-D0F10E85F998}" srcOrd="0" destOrd="0" presId="urn:microsoft.com/office/officeart/2005/8/layout/matrix1"/>
    <dgm:cxn modelId="{23FFC136-C85C-40E3-B5F0-D8577B5052CA}" type="presOf" srcId="{779A36EF-3152-4DA4-A9AB-7F4377520AEA}" destId="{7D84FF08-5118-4B5C-8051-FFFA8B13C705}" srcOrd="0" destOrd="0" presId="urn:microsoft.com/office/officeart/2005/8/layout/matrix1"/>
    <dgm:cxn modelId="{95C22700-51CF-49FB-8E36-D8BFFDDF2A18}" srcId="{8E7E8E12-A504-4FD2-BE5B-7E741DE3A8BB}" destId="{42126D5B-E825-4B48-9E49-9E9892406CE8}" srcOrd="0" destOrd="0" parTransId="{6541503F-EA81-49BA-9FAB-A8B2EA5EEFB1}" sibTransId="{A8AD6485-0B88-4CE6-9586-4CF668DA9B47}"/>
    <dgm:cxn modelId="{2C45A401-B6BB-4D86-AC02-201CE8315EE5}" srcId="{8E7E8E12-A504-4FD2-BE5B-7E741DE3A8BB}" destId="{B89882C4-7FA3-4D07-9D2B-A921F1058835}" srcOrd="3" destOrd="0" parTransId="{BA767B7B-3B30-4634-BE26-E6C33F59C782}" sibTransId="{626EE17E-7A95-45A2-9B9E-CF2F48F2B087}"/>
    <dgm:cxn modelId="{78F95DDD-92EA-41E8-A5AF-CE900F445420}" type="presOf" srcId="{9E94FE76-E543-4B8F-8D13-751E5EC4A2F6}" destId="{EAE447B1-07D2-4BDA-8D4B-61F232F75846}" srcOrd="0" destOrd="0" presId="urn:microsoft.com/office/officeart/2005/8/layout/matrix1"/>
    <dgm:cxn modelId="{F189C3FA-8B17-416D-8D0B-CB00557DF450}" type="presOf" srcId="{779A36EF-3152-4DA4-A9AB-7F4377520AEA}" destId="{3425EE92-E865-4323-957E-D9A972C72C9B}" srcOrd="1" destOrd="0" presId="urn:microsoft.com/office/officeart/2005/8/layout/matrix1"/>
    <dgm:cxn modelId="{66B33A1F-D783-49D9-97D4-3BA70FD8E2D4}" type="presOf" srcId="{42126D5B-E825-4B48-9E49-9E9892406CE8}" destId="{1C39EB06-2FC6-4672-86F9-48FE3D74EE2D}" srcOrd="1" destOrd="0" presId="urn:microsoft.com/office/officeart/2005/8/layout/matrix1"/>
    <dgm:cxn modelId="{3A5E13C8-A4C4-430B-B75B-279591E5F66A}" type="presOf" srcId="{B89882C4-7FA3-4D07-9D2B-A921F1058835}" destId="{1E1D978B-D17D-43DB-88B8-E074D804CA26}" srcOrd="0" destOrd="0" presId="urn:microsoft.com/office/officeart/2005/8/layout/matrix1"/>
    <dgm:cxn modelId="{B1259358-9006-4564-9D64-C7DEE2DADF4F}" srcId="{8E7E8E12-A504-4FD2-BE5B-7E741DE3A8BB}" destId="{779A36EF-3152-4DA4-A9AB-7F4377520AEA}" srcOrd="1" destOrd="0" parTransId="{49352D8D-FF82-4420-9A8D-C90F2D39D291}" sibTransId="{BBAA9D28-6237-414C-BEBE-3D2193BDF63B}"/>
    <dgm:cxn modelId="{05A220B0-ABE4-4B3B-A690-9C1BF59346A9}" type="presOf" srcId="{42126D5B-E825-4B48-9E49-9E9892406CE8}" destId="{9BF9A346-9828-48DE-9AAF-FBD7C3D84660}" srcOrd="0" destOrd="0" presId="urn:microsoft.com/office/officeart/2005/8/layout/matrix1"/>
    <dgm:cxn modelId="{65A7588D-D234-49B1-A20E-FA0DFD7A47C9}" type="presOf" srcId="{28AEB92F-DB04-4FEE-8B0D-67018712577E}" destId="{68E51800-448A-4ECB-BEDB-EBD7AACB861B}" srcOrd="1" destOrd="0" presId="urn:microsoft.com/office/officeart/2005/8/layout/matrix1"/>
    <dgm:cxn modelId="{9C8E3670-9E98-4701-982C-71B36439CCFD}" type="presParOf" srcId="{EAE447B1-07D2-4BDA-8D4B-61F232F75846}" destId="{C4C3B747-B9BD-4492-9FCC-4A6E4E96C976}" srcOrd="0" destOrd="0" presId="urn:microsoft.com/office/officeart/2005/8/layout/matrix1"/>
    <dgm:cxn modelId="{73A0B799-A0E1-43B2-9A8F-076A9C7CF2BE}" type="presParOf" srcId="{C4C3B747-B9BD-4492-9FCC-4A6E4E96C976}" destId="{9BF9A346-9828-48DE-9AAF-FBD7C3D84660}" srcOrd="0" destOrd="0" presId="urn:microsoft.com/office/officeart/2005/8/layout/matrix1"/>
    <dgm:cxn modelId="{EFC1A6C7-7D2C-4A79-B783-CA8E75BF44E2}" type="presParOf" srcId="{C4C3B747-B9BD-4492-9FCC-4A6E4E96C976}" destId="{1C39EB06-2FC6-4672-86F9-48FE3D74EE2D}" srcOrd="1" destOrd="0" presId="urn:microsoft.com/office/officeart/2005/8/layout/matrix1"/>
    <dgm:cxn modelId="{62E53942-001B-4148-9E07-4F1BE095F4C9}" type="presParOf" srcId="{C4C3B747-B9BD-4492-9FCC-4A6E4E96C976}" destId="{7D84FF08-5118-4B5C-8051-FFFA8B13C705}" srcOrd="2" destOrd="0" presId="urn:microsoft.com/office/officeart/2005/8/layout/matrix1"/>
    <dgm:cxn modelId="{A7CA1072-1D62-40EE-96C8-9B3F1C79A395}" type="presParOf" srcId="{C4C3B747-B9BD-4492-9FCC-4A6E4E96C976}" destId="{3425EE92-E865-4323-957E-D9A972C72C9B}" srcOrd="3" destOrd="0" presId="urn:microsoft.com/office/officeart/2005/8/layout/matrix1"/>
    <dgm:cxn modelId="{890D8807-AAF9-43E3-9AA6-77A8485B163A}" type="presParOf" srcId="{C4C3B747-B9BD-4492-9FCC-4A6E4E96C976}" destId="{D03DA00A-09E5-4406-89FA-2D9EB6FF3894}" srcOrd="4" destOrd="0" presId="urn:microsoft.com/office/officeart/2005/8/layout/matrix1"/>
    <dgm:cxn modelId="{39D0A3F0-4AB4-4ECC-9226-2341B7AEDE1D}" type="presParOf" srcId="{C4C3B747-B9BD-4492-9FCC-4A6E4E96C976}" destId="{68E51800-448A-4ECB-BEDB-EBD7AACB861B}" srcOrd="5" destOrd="0" presId="urn:microsoft.com/office/officeart/2005/8/layout/matrix1"/>
    <dgm:cxn modelId="{5651042D-D85C-4827-BC7D-D979C054ECCD}" type="presParOf" srcId="{C4C3B747-B9BD-4492-9FCC-4A6E4E96C976}" destId="{1E1D978B-D17D-43DB-88B8-E074D804CA26}" srcOrd="6" destOrd="0" presId="urn:microsoft.com/office/officeart/2005/8/layout/matrix1"/>
    <dgm:cxn modelId="{0F7B9C44-FEE1-4686-915E-12E3B82C7465}" type="presParOf" srcId="{C4C3B747-B9BD-4492-9FCC-4A6E4E96C976}" destId="{3D79F405-742A-49D5-82AA-EF4BBF5C580F}" srcOrd="7" destOrd="0" presId="urn:microsoft.com/office/officeart/2005/8/layout/matrix1"/>
    <dgm:cxn modelId="{812A2ACB-E05E-4B90-8215-38851A41B044}" type="presParOf" srcId="{EAE447B1-07D2-4BDA-8D4B-61F232F75846}" destId="{D322241E-C402-49A5-873C-D0F10E85F99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0.33315</cdr:x>
      <cdr:y>0</cdr:y>
    </cdr:from>
    <cdr:to>
      <cdr:x>0.50609</cdr:x>
      <cdr:y>0.07001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19094" y="0"/>
          <a:ext cx="2086378" cy="401393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FFFF00"/>
              </a:solidFill>
            </a:rPr>
            <a:t>     НГО - 68</a:t>
          </a:r>
          <a:endParaRPr lang="ru-RU" sz="2000" b="1" dirty="0">
            <a:solidFill>
              <a:srgbClr val="FFFF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253" cy="497206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317" y="1"/>
            <a:ext cx="2929253" cy="497206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r">
              <a:defRPr sz="1200"/>
            </a:lvl1pPr>
          </a:lstStyle>
          <a:p>
            <a:fld id="{2AB69E3D-9CEC-4D8D-891D-1123B13D98E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709"/>
            <a:ext cx="2929253" cy="497205"/>
          </a:xfrm>
          <a:prstGeom prst="rect">
            <a:avLst/>
          </a:prstGeom>
        </p:spPr>
        <p:txBody>
          <a:bodyPr vert="horz" lIns="91925" tIns="45962" rIns="91925" bIns="4596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317" y="9443709"/>
            <a:ext cx="2929253" cy="497205"/>
          </a:xfrm>
          <a:prstGeom prst="rect">
            <a:avLst/>
          </a:prstGeom>
        </p:spPr>
        <p:txBody>
          <a:bodyPr vert="horz" lIns="91925" tIns="45962" rIns="91925" bIns="45962" rtlCol="0" anchor="b"/>
          <a:lstStyle>
            <a:lvl1pPr algn="r">
              <a:defRPr sz="1200"/>
            </a:lvl1pPr>
          </a:lstStyle>
          <a:p>
            <a:fld id="{BB42F944-DBFE-4CB0-A56C-A5FA596F9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282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253" cy="498804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0317" y="0"/>
            <a:ext cx="2929253" cy="498804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1F0211-B931-404F-A4D9-117AB76AF511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25" tIns="45962" rIns="91925" bIns="4596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595" y="4785005"/>
            <a:ext cx="5407974" cy="3915293"/>
          </a:xfrm>
          <a:prstGeom prst="rect">
            <a:avLst/>
          </a:prstGeom>
        </p:spPr>
        <p:txBody>
          <a:bodyPr vert="horz" lIns="91925" tIns="45962" rIns="91925" bIns="4596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709"/>
            <a:ext cx="2929253" cy="498804"/>
          </a:xfrm>
          <a:prstGeom prst="rect">
            <a:avLst/>
          </a:prstGeom>
        </p:spPr>
        <p:txBody>
          <a:bodyPr vert="horz" lIns="91925" tIns="45962" rIns="91925" bIns="459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0317" y="9443709"/>
            <a:ext cx="2929253" cy="498804"/>
          </a:xfrm>
          <a:prstGeom prst="rect">
            <a:avLst/>
          </a:prstGeom>
        </p:spPr>
        <p:txBody>
          <a:bodyPr vert="horz" lIns="91925" tIns="45962" rIns="91925" bIns="459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BEB4D5-D2B7-4E49-9F03-2CA3AD3CC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1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334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0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94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89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368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40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42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550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245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67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4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389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18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571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56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634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1020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599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296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180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6502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63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99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8513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0763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1864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2510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6579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4244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8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11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84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13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6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58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B4D5-D2B7-4E49-9F03-2CA3AD3CC91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46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7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EC8E0-5937-4880-9F2C-0707E7EA45BB}" type="datetimeFigureOut">
              <a:rPr lang="ru-RU" smtClean="0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8F46E-69DA-4882-AC13-3A46C3C82B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0" y="3132291"/>
            <a:ext cx="9567135" cy="1793167"/>
          </a:xfrm>
          <a:effectLst/>
        </p:spPr>
        <p:txBody>
          <a:bodyPr>
            <a:noAutofit/>
          </a:bodyPr>
          <a:lstStyle>
            <a:lvl1pPr marL="640064" indent="-457189" algn="l"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EFDB9E-B353-42B2-9380-95EA00B06CF3}" type="datetimeFigureOut">
              <a:rPr lang="ru-RU" smtClean="0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07DFB-0BD2-48F2-821C-B488D47A3E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9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3" y="731521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44AD8-EE1C-4781-86FD-CE827AC67743}" type="datetimeFigureOut">
              <a:rPr lang="ru-RU" smtClean="0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E599-E512-46F1-8FC4-499718B8F5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21E3D-33A0-4ED2-B4A0-43973007D93E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74753-C1F5-4531-89E2-FB0D5ACFF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7C8677-A80D-4EA9-B514-DA47CEA3663F}" type="datetimeFigureOut">
              <a:rPr lang="ru-RU" smtClean="0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A127C-F1B3-4A22-8A16-1BA94D3A14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8" y="2172648"/>
            <a:ext cx="7955555" cy="2423347"/>
          </a:xfrm>
          <a:effectLst/>
        </p:spPr>
        <p:txBody>
          <a:bodyPr anchor="b"/>
          <a:lstStyle>
            <a:lvl1pPr algn="r">
              <a:defRPr sz="47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8FFEC-E200-44F5-B417-32A8880D2C14}" type="datetimeFigureOut">
              <a:rPr lang="ru-RU" smtClean="0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E425A-B136-400B-AB41-99104AEBE9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E53DA6-78AC-4BCD-9F29-25D731752CA7}" type="datetimeFigureOut">
              <a:rPr lang="ru-RU" smtClean="0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96A74-DE22-4AD0-B6D9-51E00D5A73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ctr" defTabSz="914377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8F634E-5DC1-4B43-981E-9EC27417781A}" type="datetimeFigureOut">
              <a:rPr lang="ru-RU" smtClean="0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74449-8065-4350-BCFE-FBB561BCEA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0BF34-DF99-4224-854D-EA73A6383C53}" type="datetimeFigureOut">
              <a:rPr lang="ru-RU" smtClean="0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78D37-FC6F-47A6-9044-9F557BB243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81DF7-1D44-4648-B04F-CCCE144CDC2B}" type="datetimeFigureOut">
              <a:rPr lang="ru-RU" smtClean="0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86513-AF6E-4326-B207-308774D17B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2"/>
            <a:ext cx="4848113" cy="1258493"/>
          </a:xfrm>
          <a:effectLst/>
        </p:spPr>
        <p:txBody>
          <a:bodyPr anchor="b">
            <a:noAutofit/>
          </a:bodyPr>
          <a:lstStyle>
            <a:lvl1pPr marL="228594" indent="-228594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9" y="731520"/>
            <a:ext cx="5356113" cy="4894731"/>
          </a:xfrm>
        </p:spPr>
        <p:txBody>
          <a:bodyPr anchor="ctr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5" y="3497802"/>
            <a:ext cx="4518213" cy="2139519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2F44E1-CDFE-4C4A-893C-E8546AAD1A2F}" type="datetimeFigureOut">
              <a:rPr lang="ru-RU" smtClean="0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29EC5-EB41-4406-85FA-DB75F160C2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1"/>
            <a:ext cx="54864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7"/>
            <a:ext cx="4925485" cy="2163020"/>
          </a:xfrm>
        </p:spPr>
        <p:txBody>
          <a:bodyPr anchor="b"/>
          <a:lstStyle>
            <a:lvl1pPr marL="182875" indent="-182875">
              <a:buFont typeface="Georgia" pitchFamily="18" charset="0"/>
              <a:buChar char="*"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25B0C5-90A2-430C-86ED-AC290C46F372}" type="datetimeFigureOut">
              <a:rPr lang="ru-RU" smtClean="0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6052D-ED67-4416-A48B-54D88C6818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7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91438" tIns="45719" rIns="91438" bIns="45719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2"/>
            <a:ext cx="3352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6B78F49-1D21-48D0-B99D-DB0F32968C9C}" type="datetimeFigureOut">
              <a:rPr lang="ru-RU" smtClean="0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172202"/>
            <a:ext cx="4470401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2"/>
            <a:ext cx="24384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8A63C78-7886-4B47-8BA3-10EFC6106A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txStyles>
    <p:titleStyle>
      <a:lvl1pPr marL="320032" indent="-320032" algn="r" defTabSz="914377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7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26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39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53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53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166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11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5943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87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289" y="1155941"/>
            <a:ext cx="11731924" cy="5262113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8400" b="1" dirty="0">
              <a:solidFill>
                <a:srgbClr val="C00000"/>
              </a:solidFill>
            </a:endParaRPr>
          </a:p>
          <a:p>
            <a:pPr algn="ctr"/>
            <a:endParaRPr lang="ru-RU" sz="8400" b="1" dirty="0">
              <a:solidFill>
                <a:srgbClr val="C00000"/>
              </a:solidFill>
            </a:endParaRPr>
          </a:p>
          <a:p>
            <a:pPr algn="ctr"/>
            <a:r>
              <a:rPr lang="ru-RU" sz="13500" b="1" dirty="0">
                <a:solidFill>
                  <a:srgbClr val="FF0000"/>
                </a:solidFill>
              </a:rPr>
              <a:t>РЕЗУЛЬТАТЫ </a:t>
            </a:r>
          </a:p>
          <a:p>
            <a:pPr algn="ctr"/>
            <a:r>
              <a:rPr lang="ru-RU" sz="13500" b="1" dirty="0">
                <a:solidFill>
                  <a:srgbClr val="FF0000"/>
                </a:solidFill>
              </a:rPr>
              <a:t>ОЦЕНКИ КАЧЕСТВА ОБЩЕГО ОБРАЗОВАНИЯ </a:t>
            </a:r>
          </a:p>
          <a:p>
            <a:pPr algn="ctr"/>
            <a:r>
              <a:rPr lang="ru-RU" sz="13500" b="1" dirty="0">
                <a:solidFill>
                  <a:srgbClr val="FF0000"/>
                </a:solidFill>
              </a:rPr>
              <a:t>по итогам </a:t>
            </a:r>
            <a:r>
              <a:rPr lang="ru-RU" sz="13500" b="1" dirty="0" smtClean="0">
                <a:solidFill>
                  <a:srgbClr val="FF0000"/>
                </a:solidFill>
              </a:rPr>
              <a:t>2018/2019 </a:t>
            </a:r>
            <a:r>
              <a:rPr lang="ru-RU" sz="13500" b="1" dirty="0">
                <a:solidFill>
                  <a:srgbClr val="FF0000"/>
                </a:solidFill>
              </a:rPr>
              <a:t>учебного года: </a:t>
            </a:r>
          </a:p>
          <a:p>
            <a:pPr algn="ctr"/>
            <a:r>
              <a:rPr lang="ru-RU" sz="13500" b="1" dirty="0">
                <a:solidFill>
                  <a:srgbClr val="FF0000"/>
                </a:solidFill>
              </a:rPr>
              <a:t>ВПР, ГИА</a:t>
            </a:r>
          </a:p>
          <a:p>
            <a:endParaRPr lang="ru-RU" sz="4400" b="1" dirty="0">
              <a:solidFill>
                <a:srgbClr val="C00000"/>
              </a:solidFill>
            </a:endParaRPr>
          </a:p>
          <a:p>
            <a:endParaRPr lang="ru-RU" sz="4400" b="1" dirty="0">
              <a:solidFill>
                <a:srgbClr val="C00000"/>
              </a:solidFill>
            </a:endParaRPr>
          </a:p>
          <a:p>
            <a:pPr eaLnBrk="1" hangingPunct="1"/>
            <a:endParaRPr lang="ru-RU" sz="2000" b="1" i="1" dirty="0"/>
          </a:p>
          <a:p>
            <a:pPr algn="ctr" eaLnBrk="1" hangingPunct="1"/>
            <a:r>
              <a:rPr lang="ru-RU" sz="8000" b="1" i="1" dirty="0">
                <a:solidFill>
                  <a:srgbClr val="FF0000"/>
                </a:solidFill>
              </a:rPr>
              <a:t>*</a:t>
            </a:r>
            <a:r>
              <a:rPr lang="ru-RU" sz="8000" b="1" i="1" dirty="0" err="1">
                <a:solidFill>
                  <a:srgbClr val="2A249C"/>
                </a:solidFill>
              </a:rPr>
              <a:t>Кузовкова</a:t>
            </a:r>
            <a:r>
              <a:rPr lang="ru-RU" sz="8000" b="1" i="1" dirty="0">
                <a:solidFill>
                  <a:srgbClr val="2A249C"/>
                </a:solidFill>
              </a:rPr>
              <a:t> Т.В. , заместитель начальника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sz="8000" b="1" i="1" dirty="0">
                <a:solidFill>
                  <a:srgbClr val="2A249C"/>
                </a:solidFill>
              </a:rPr>
              <a:t>Управления образования Администрации НГО</a:t>
            </a:r>
          </a:p>
          <a:p>
            <a:pPr algn="r" eaLnBrk="1" hangingPunct="1"/>
            <a:endParaRPr lang="ru-RU" sz="8000" b="1" i="1" dirty="0"/>
          </a:p>
          <a:p>
            <a:pPr eaLnBrk="1" hangingPunct="1"/>
            <a:endParaRPr lang="ru-RU" sz="2000" b="1" i="1" dirty="0"/>
          </a:p>
          <a:p>
            <a:pPr eaLnBrk="1" hangingPunct="1"/>
            <a:r>
              <a:rPr lang="ru-RU" sz="2000" b="1" i="1" dirty="0"/>
              <a:t>                                                         </a:t>
            </a:r>
          </a:p>
          <a:p>
            <a:pPr eaLnBrk="1" hangingPunct="1"/>
            <a:r>
              <a:rPr lang="ru-RU" b="1" i="1" dirty="0" smtClean="0"/>
              <a:t>                                                            </a:t>
            </a:r>
            <a:endParaRPr lang="ru-RU" sz="2000" b="1" i="1" dirty="0"/>
          </a:p>
        </p:txBody>
      </p:sp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724619" y="193675"/>
            <a:ext cx="5365631" cy="579439"/>
          </a:xfrm>
        </p:spPr>
        <p:txBody>
          <a:bodyPr/>
          <a:lstStyle/>
          <a:p>
            <a:pPr eaLnBrk="1" hangingPunct="1"/>
            <a:r>
              <a:rPr lang="ru-RU" sz="2000" i="1" dirty="0">
                <a:solidFill>
                  <a:srgbClr val="2A249C"/>
                </a:solidFill>
              </a:rPr>
              <a:t>Педагогический форум -</a:t>
            </a:r>
            <a:r>
              <a:rPr lang="ru-RU" sz="2000" i="1" dirty="0" smtClean="0">
                <a:solidFill>
                  <a:srgbClr val="2A249C"/>
                </a:solidFill>
              </a:rPr>
              <a:t>2019</a:t>
            </a:r>
            <a:endParaRPr lang="ru-RU" sz="2000" i="1" dirty="0">
              <a:solidFill>
                <a:srgbClr val="2A24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165" y="259976"/>
            <a:ext cx="9846237" cy="1142939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Динамика успешности обучающихся </a:t>
            </a:r>
            <a:b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за 2016-2019 годы</a:t>
            </a:r>
            <a:endParaRPr lang="ru-RU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370045"/>
              </p:ext>
            </p:extLst>
          </p:nvPr>
        </p:nvGraphicFramePr>
        <p:xfrm>
          <a:off x="463463" y="1431098"/>
          <a:ext cx="11373633" cy="510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39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647" y="143435"/>
            <a:ext cx="10222755" cy="995083"/>
          </a:xfrm>
          <a:solidFill>
            <a:srgbClr val="C00000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Динамика доли обучающихся, завершивших учебный года на «4» и «5»</a:t>
            </a:r>
            <a:endParaRPr lang="ru-RU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120874"/>
              </p:ext>
            </p:extLst>
          </p:nvPr>
        </p:nvGraphicFramePr>
        <p:xfrm>
          <a:off x="388308" y="1039905"/>
          <a:ext cx="11210794" cy="522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62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695512"/>
            <a:ext cx="7669212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909" y="4226112"/>
            <a:ext cx="868334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2018-2019 учебный год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4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563" y="365127"/>
            <a:ext cx="4675517" cy="549275"/>
          </a:xfrm>
        </p:spPr>
        <p:txBody>
          <a:bodyPr/>
          <a:lstStyle/>
          <a:p>
            <a:r>
              <a:rPr lang="ru-RU" sz="2000" i="1" dirty="0">
                <a:solidFill>
                  <a:srgbClr val="3904BC"/>
                </a:solidFill>
              </a:rPr>
              <a:t>Педагогический форум -</a:t>
            </a:r>
            <a:r>
              <a:rPr lang="ru-RU" sz="2000" i="1" dirty="0" smtClean="0">
                <a:solidFill>
                  <a:srgbClr val="3904BC"/>
                </a:solidFill>
              </a:rPr>
              <a:t>2019</a:t>
            </a:r>
            <a:endParaRPr lang="ru-RU" sz="2000" dirty="0">
              <a:solidFill>
                <a:srgbClr val="3904B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7158" y="3507288"/>
            <a:ext cx="10515600" cy="30078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ЦЕЛИ АНАЛИЗА ВПР: </a:t>
            </a:r>
          </a:p>
          <a:p>
            <a:pPr lvl="0"/>
            <a:r>
              <a:rPr lang="ru-RU" sz="3200" b="1" u="sng" dirty="0">
                <a:solidFill>
                  <a:srgbClr val="3904BC"/>
                </a:solidFill>
              </a:rPr>
              <a:t>Выявить проблемные зоны:</a:t>
            </a:r>
          </a:p>
          <a:p>
            <a:pPr lvl="0">
              <a:buFontTx/>
              <a:buChar char="-"/>
            </a:pPr>
            <a:r>
              <a:rPr lang="ru-RU" sz="3200" b="1" dirty="0">
                <a:solidFill>
                  <a:srgbClr val="3904BC"/>
                </a:solidFill>
              </a:rPr>
              <a:t>в освоении ФГОС, характерные  для обучающихся всех ОО;</a:t>
            </a:r>
          </a:p>
          <a:p>
            <a:pPr lvl="0">
              <a:buFontTx/>
              <a:buChar char="-"/>
            </a:pPr>
            <a:r>
              <a:rPr lang="ru-RU" sz="3200" b="1" dirty="0">
                <a:solidFill>
                  <a:srgbClr val="3904BC"/>
                </a:solidFill>
              </a:rPr>
              <a:t>в реализации ФГОС на уровне муниципальной системы общего образования;</a:t>
            </a:r>
          </a:p>
          <a:p>
            <a:pPr lvl="0">
              <a:buFontTx/>
              <a:buChar char="-"/>
            </a:pPr>
            <a:r>
              <a:rPr lang="ru-RU" sz="3200" b="1" dirty="0">
                <a:solidFill>
                  <a:srgbClr val="3904BC"/>
                </a:solidFill>
              </a:rPr>
              <a:t>в проведении процедур ОКО ОО в соответствии с подходами ВПР. </a:t>
            </a:r>
          </a:p>
          <a:p>
            <a:pPr lvl="0"/>
            <a:r>
              <a:rPr lang="ru-RU" sz="3200" b="1" u="sng" dirty="0">
                <a:solidFill>
                  <a:srgbClr val="3904BC"/>
                </a:solidFill>
              </a:rPr>
              <a:t>Определить ОО, требующие особого внимания и поддержки</a:t>
            </a:r>
          </a:p>
          <a:p>
            <a:endParaRPr lang="ru-RU" sz="32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53019" y="1026410"/>
            <a:ext cx="10498499" cy="23601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38" tIns="45719" rIns="91438" bIns="45719" rtlCol="0">
            <a:normAutofit fontScale="77500" lnSpcReduction="20000"/>
          </a:bodyPr>
          <a:lstStyle>
            <a:lvl1pPr marL="228594" indent="-182875" algn="l" defTabSz="914377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26" indent="-182875" algn="l" defTabSz="914377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39" indent="-182875" algn="l" defTabSz="914377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53" indent="-182875" algn="l" defTabSz="914377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53" indent="-182875" algn="l" defTabSz="914377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166" indent="-182875" algn="l" defTabSz="914377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11" indent="-182875" algn="l" defTabSz="914377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5943" indent="-182875" algn="l" defTabSz="914377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687" indent="-182875" algn="l" defTabSz="914377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Всероссийские проверочные работы  —ВПР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 </a:t>
            </a:r>
            <a:r>
              <a:rPr lang="ru-RU" b="1" dirty="0" smtClean="0">
                <a:solidFill>
                  <a:srgbClr val="FF0000"/>
                </a:solidFill>
              </a:rPr>
              <a:t>ВПР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u="sng" dirty="0" smtClean="0">
                <a:solidFill>
                  <a:srgbClr val="3904BC"/>
                </a:solidFill>
              </a:rPr>
              <a:t>на всех уровнях обучения по разным учебным предметам</a:t>
            </a:r>
            <a:r>
              <a:rPr lang="ru-RU" b="1" dirty="0" smtClean="0">
                <a:solidFill>
                  <a:srgbClr val="3904BC"/>
                </a:solidFill>
              </a:rPr>
              <a:t> проводятся с 2015 года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ВПР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u="sng" dirty="0" smtClean="0">
                <a:solidFill>
                  <a:srgbClr val="3904BC"/>
                </a:solidFill>
              </a:rPr>
              <a:t>можно сравнить с годовыми контрольными работами</a:t>
            </a:r>
            <a:r>
              <a:rPr lang="ru-RU" b="1" dirty="0" smtClean="0">
                <a:solidFill>
                  <a:srgbClr val="3904BC"/>
                </a:solidFill>
              </a:rPr>
              <a:t>, традиционно проводившимися в прошлые десятилетия во многих регионах и отдельных ОО.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ВПР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u="sng" dirty="0" smtClean="0">
                <a:solidFill>
                  <a:srgbClr val="3904BC"/>
                </a:solidFill>
              </a:rPr>
              <a:t>проводятся</a:t>
            </a:r>
            <a:r>
              <a:rPr lang="ru-RU" b="1" dirty="0" smtClean="0">
                <a:solidFill>
                  <a:srgbClr val="3904BC"/>
                </a:solidFill>
              </a:rPr>
              <a:t> непосредственно </a:t>
            </a:r>
            <a:r>
              <a:rPr lang="ru-RU" b="1" u="sng" dirty="0" smtClean="0">
                <a:solidFill>
                  <a:srgbClr val="3904BC"/>
                </a:solidFill>
              </a:rPr>
              <a:t>ОО по единым </a:t>
            </a:r>
            <a:r>
              <a:rPr lang="ru-RU" b="1" dirty="0" smtClean="0">
                <a:solidFill>
                  <a:srgbClr val="3904BC"/>
                </a:solidFill>
              </a:rPr>
              <a:t>для всей страны </a:t>
            </a:r>
            <a:r>
              <a:rPr lang="ru-RU" b="1" u="sng" dirty="0" smtClean="0">
                <a:solidFill>
                  <a:srgbClr val="3904BC"/>
                </a:solidFill>
              </a:rPr>
              <a:t>вариантам</a:t>
            </a:r>
            <a:r>
              <a:rPr lang="ru-RU" b="1" dirty="0" smtClean="0">
                <a:solidFill>
                  <a:srgbClr val="3904BC"/>
                </a:solidFill>
              </a:rPr>
              <a:t>, проверяются и оцениваются </a:t>
            </a:r>
            <a:r>
              <a:rPr lang="ru-RU" b="1" u="sng" dirty="0" smtClean="0">
                <a:solidFill>
                  <a:srgbClr val="3904BC"/>
                </a:solidFill>
              </a:rPr>
              <a:t>по единым критериям</a:t>
            </a:r>
            <a:r>
              <a:rPr lang="ru-RU" b="1" dirty="0" smtClean="0">
                <a:solidFill>
                  <a:srgbClr val="3904BC"/>
                </a:solidFill>
              </a:rPr>
              <a:t>. 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Результаты ВПР </a:t>
            </a:r>
            <a:r>
              <a:rPr lang="ru-RU" b="1" dirty="0" smtClean="0">
                <a:solidFill>
                  <a:srgbClr val="3904BC"/>
                </a:solidFill>
              </a:rPr>
              <a:t>заносятся </a:t>
            </a:r>
            <a:r>
              <a:rPr lang="ru-RU" b="1" u="sng" dirty="0" smtClean="0">
                <a:solidFill>
                  <a:srgbClr val="3904BC"/>
                </a:solidFill>
              </a:rPr>
              <a:t>в единую базу данных и анализируются на федеральном и региональном уровне.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1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63" y="113648"/>
            <a:ext cx="7669212" cy="353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11" y="3644248"/>
            <a:ext cx="796779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7117" y="784241"/>
            <a:ext cx="41838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Для участия  в Акции зарегистрировались более 40 человек: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Родители 4-х классов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Представители общественных организаций, в том числе ОО «Городской родительский Совет»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Представители СМИ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Представители Управления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0186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695512"/>
            <a:ext cx="7669212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49624" y="4226112"/>
            <a:ext cx="11456893" cy="2228476"/>
          </a:xfrm>
          <a:prstGeom prst="rect">
            <a:avLst/>
          </a:prstGeom>
        </p:spPr>
        <p:txBody>
          <a:bodyPr/>
          <a:lstStyle>
            <a:lvl1pPr marL="320032" indent="-320032" algn="r" defTabSz="914377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7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ru-RU" dirty="0" smtClean="0"/>
              <a:t>4 класс: русский язык, математика, окружающий мир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2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22699482"/>
              </p:ext>
            </p:extLst>
          </p:nvPr>
        </p:nvGraphicFramePr>
        <p:xfrm>
          <a:off x="374744" y="331913"/>
          <a:ext cx="11418655" cy="616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29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019416"/>
              </p:ext>
            </p:extLst>
          </p:nvPr>
        </p:nvGraphicFramePr>
        <p:xfrm>
          <a:off x="476250" y="743712"/>
          <a:ext cx="11032998" cy="5949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3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454701"/>
              </p:ext>
            </p:extLst>
          </p:nvPr>
        </p:nvGraphicFramePr>
        <p:xfrm>
          <a:off x="301083" y="322730"/>
          <a:ext cx="11552663" cy="624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19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15689"/>
            <a:ext cx="12192001" cy="67403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Основные учебные дефициты выпускников начального общего образования в освоении ФГОС НОО по итогам </a:t>
            </a:r>
            <a:r>
              <a:rPr lang="ru-RU" sz="2400" b="1" dirty="0" smtClean="0">
                <a:solidFill>
                  <a:srgbClr val="FF0000"/>
                </a:solidFill>
              </a:rPr>
              <a:t>ВПР-2018 и ВПР-2019:</a:t>
            </a:r>
            <a:endParaRPr lang="ru-RU" sz="2400" b="1" dirty="0">
              <a:solidFill>
                <a:srgbClr val="FF0000"/>
              </a:solidFill>
            </a:endParaRPr>
          </a:p>
          <a:p>
            <a:pPr marL="342891" indent="-342891">
              <a:buFont typeface="Arial" pitchFamily="34" charset="0"/>
              <a:buChar char="•"/>
            </a:pPr>
            <a:r>
              <a:rPr lang="ru-RU" sz="2400" b="1" dirty="0">
                <a:solidFill>
                  <a:srgbClr val="3904BC"/>
                </a:solidFill>
              </a:rPr>
              <a:t>Умение адекватно понимать письменно предъявляемую информацию, распознавать основную мысль письменного текста и  на основе данной информации и собственного жизненного опыта интерпретировать и преобразовывать полученную информацию, в том числе умение читать инструкцию (задачу) и выполнять задание в соответствии с ней, используя свой учебный опыт;</a:t>
            </a:r>
          </a:p>
          <a:p>
            <a:pPr marL="342891" indent="-342891">
              <a:buFont typeface="Arial" pitchFamily="34" charset="0"/>
              <a:buChar char="•"/>
            </a:pPr>
            <a:r>
              <a:rPr lang="ru-RU" sz="2400" b="1" dirty="0">
                <a:solidFill>
                  <a:srgbClr val="3904BC"/>
                </a:solidFill>
              </a:rPr>
              <a:t>Умение адекватно формулировать основную мысль в письменной форме, соблюдая нормы построения предложения и словоупотребления, орфографические и пунктуационные нормы, в том числе составить и записать рассказ на предложенную тему;</a:t>
            </a:r>
          </a:p>
          <a:p>
            <a:pPr marL="342891" indent="-342891">
              <a:buFont typeface="Arial" pitchFamily="34" charset="0"/>
              <a:buChar char="•"/>
            </a:pPr>
            <a:r>
              <a:rPr lang="ru-RU" sz="2400" b="1" dirty="0">
                <a:solidFill>
                  <a:srgbClr val="3904BC"/>
                </a:solidFill>
              </a:rPr>
              <a:t>Умение исследовать, самостоятельно составлять алгоритм своих действий по решению задачи и следовать ему, интерпретировать результаты проведенного исследования.</a:t>
            </a:r>
          </a:p>
          <a:p>
            <a:pPr marL="342891" indent="-342891">
              <a:buFont typeface="Arial" pitchFamily="34" charset="0"/>
              <a:buChar char="•"/>
            </a:pPr>
            <a:r>
              <a:rPr lang="ru-RU" sz="2400" b="1" dirty="0">
                <a:solidFill>
                  <a:srgbClr val="3904BC"/>
                </a:solidFill>
              </a:rPr>
              <a:t>Недостаточно развитое (в соответствии с возрастными требованиями ФГОС) логическое и алгоритмическое мышление, пространственное воображение.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13469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24400" cy="946091"/>
          </a:xfrm>
        </p:spPr>
        <p:txBody>
          <a:bodyPr/>
          <a:lstStyle/>
          <a:p>
            <a:r>
              <a:rPr lang="ru-RU" sz="2000" i="1" dirty="0">
                <a:solidFill>
                  <a:srgbClr val="2A249C"/>
                </a:solidFill>
              </a:rPr>
              <a:t>Педагогический форум -</a:t>
            </a:r>
            <a:r>
              <a:rPr lang="ru-RU" sz="2000" i="1" dirty="0" smtClean="0">
                <a:solidFill>
                  <a:srgbClr val="2A249C"/>
                </a:solidFill>
              </a:rPr>
              <a:t>2019</a:t>
            </a:r>
            <a:endParaRPr lang="ru-RU" sz="2000" i="1" dirty="0">
              <a:solidFill>
                <a:srgbClr val="2A249C"/>
              </a:solidFill>
            </a:endParaRPr>
          </a:p>
        </p:txBody>
      </p:sp>
      <p:sp>
        <p:nvSpPr>
          <p:cNvPr id="48131" name="Rectangle 3"/>
          <p:cNvSpPr>
            <a:spLocks noGrp="1"/>
          </p:cNvSpPr>
          <p:nvPr>
            <p:ph sz="quarter" idx="13"/>
          </p:nvPr>
        </p:nvSpPr>
        <p:spPr>
          <a:xfrm>
            <a:off x="1524000" y="1321998"/>
            <a:ext cx="9963150" cy="4431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ЦЕЛЬ: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2A249C"/>
                </a:solidFill>
              </a:rPr>
              <a:t>представить результаты </a:t>
            </a:r>
            <a:r>
              <a:rPr lang="ru-RU" sz="3200" b="1" dirty="0">
                <a:solidFill>
                  <a:srgbClr val="2A249C"/>
                </a:solidFill>
              </a:rPr>
              <a:t>образовательной деятельности муниципальных общеобразовательных </a:t>
            </a:r>
            <a:r>
              <a:rPr lang="ru-RU" sz="3200" b="1" dirty="0" smtClean="0">
                <a:solidFill>
                  <a:srgbClr val="2A249C"/>
                </a:solidFill>
              </a:rPr>
              <a:t>организаций</a:t>
            </a:r>
            <a:r>
              <a:rPr lang="ru-RU" sz="3200" b="1" dirty="0">
                <a:solidFill>
                  <a:srgbClr val="2A249C"/>
                </a:solidFill>
              </a:rPr>
              <a:t> </a:t>
            </a:r>
            <a:r>
              <a:rPr lang="ru-RU" sz="3200" b="1" dirty="0" smtClean="0">
                <a:solidFill>
                  <a:srgbClr val="2A249C"/>
                </a:solidFill>
              </a:rPr>
              <a:t>с позиции обеспечения качества обучения школьников в соответствии с требованиями государственных образовательных стандартов(ФГОС И ФК ГОС)</a:t>
            </a:r>
            <a:endParaRPr lang="ru-RU" sz="3200" dirty="0">
              <a:solidFill>
                <a:srgbClr val="2A24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2414" y="303088"/>
            <a:ext cx="86833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Динамика </a:t>
            </a:r>
            <a:r>
              <a:rPr lang="ru-RU" sz="2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результатов</a:t>
            </a:r>
            <a:r>
              <a:rPr lang="ru-RU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ВПР 4  по русскому языку и математике:</a:t>
            </a:r>
            <a:br>
              <a:rPr lang="ru-RU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 класс (2018 г.) и 5 класс (2019 г.)  </a:t>
            </a:r>
            <a:endParaRPr lang="ru-RU" sz="28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" y="1943736"/>
            <a:ext cx="9281160" cy="445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0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5920" y="521315"/>
            <a:ext cx="9944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Динамика результатов ВПР 4  по русскому языку и математике:</a:t>
            </a:r>
            <a:br>
              <a:rPr lang="ru-RU" sz="24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4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 класс (2018 г.) и 5 класс (2019 г.) 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352312"/>
            <a:ext cx="11224260" cy="513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3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695512"/>
            <a:ext cx="7669212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49624" y="4226112"/>
            <a:ext cx="11456893" cy="2228476"/>
          </a:xfrm>
          <a:prstGeom prst="rect">
            <a:avLst/>
          </a:prstGeom>
        </p:spPr>
        <p:txBody>
          <a:bodyPr/>
          <a:lstStyle>
            <a:lvl1pPr marL="320032" indent="-320032" algn="r" defTabSz="914377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7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ru-RU" dirty="0" smtClean="0"/>
              <a:t>11 класс: предметы по выбору обучающихся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3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292995"/>
              </p:ext>
            </p:extLst>
          </p:nvPr>
        </p:nvGraphicFramePr>
        <p:xfrm>
          <a:off x="340659" y="152400"/>
          <a:ext cx="11277600" cy="6015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37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97347"/>
            <a:ext cx="12192000" cy="646330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</a:rPr>
              <a:t>По итогам ВПР-2018 </a:t>
            </a:r>
            <a:r>
              <a:rPr lang="ru-RU" sz="2300" b="1" dirty="0" smtClean="0">
                <a:solidFill>
                  <a:srgbClr val="FF0000"/>
                </a:solidFill>
              </a:rPr>
              <a:t>и ВПР-2019 </a:t>
            </a:r>
          </a:p>
          <a:p>
            <a:pPr algn="ctr"/>
            <a:r>
              <a:rPr lang="ru-RU" sz="2300" b="1" dirty="0" smtClean="0">
                <a:solidFill>
                  <a:srgbClr val="FF0000"/>
                </a:solidFill>
              </a:rPr>
              <a:t>у </a:t>
            </a:r>
            <a:r>
              <a:rPr lang="ru-RU" sz="2300" b="1" dirty="0">
                <a:solidFill>
                  <a:srgbClr val="FF0000"/>
                </a:solidFill>
              </a:rPr>
              <a:t>выпускников 11 класса выявлена </a:t>
            </a:r>
            <a:r>
              <a:rPr lang="ru-RU" sz="2300" b="1" dirty="0" smtClean="0">
                <a:solidFill>
                  <a:srgbClr val="FF0000"/>
                </a:solidFill>
              </a:rPr>
              <a:t>недостаточная </a:t>
            </a:r>
            <a:r>
              <a:rPr lang="ru-RU" sz="2300" b="1" dirty="0" err="1">
                <a:solidFill>
                  <a:srgbClr val="FF0000"/>
                </a:solidFill>
              </a:rPr>
              <a:t>сформированность</a:t>
            </a:r>
            <a:r>
              <a:rPr lang="ru-RU" sz="2300" b="1" dirty="0">
                <a:solidFill>
                  <a:srgbClr val="FF0000"/>
                </a:solidFill>
              </a:rPr>
              <a:t>:</a:t>
            </a:r>
          </a:p>
          <a:p>
            <a:pPr marL="342891" indent="-342891">
              <a:buFont typeface="Arial" pitchFamily="34" charset="0"/>
              <a:buChar char="•"/>
            </a:pPr>
            <a:r>
              <a:rPr lang="ru-RU" sz="2300" b="1" dirty="0">
                <a:solidFill>
                  <a:srgbClr val="2A249C"/>
                </a:solidFill>
              </a:rPr>
              <a:t>Умения эффективного чтения, в том числе научных текстов и текстов на иностранном языке; </a:t>
            </a:r>
          </a:p>
          <a:p>
            <a:pPr marL="342891" indent="-342891">
              <a:buFont typeface="Arial" pitchFamily="34" charset="0"/>
              <a:buChar char="•"/>
            </a:pPr>
            <a:r>
              <a:rPr lang="ru-RU" sz="2300" b="1" dirty="0">
                <a:solidFill>
                  <a:srgbClr val="2A249C"/>
                </a:solidFill>
              </a:rPr>
              <a:t>Умения извлекать информацию из картографического материала;</a:t>
            </a:r>
          </a:p>
          <a:p>
            <a:pPr marL="342891" indent="-342891">
              <a:buFont typeface="Arial" pitchFamily="34" charset="0"/>
              <a:buChar char="•"/>
            </a:pPr>
            <a:r>
              <a:rPr lang="ru-RU" sz="2300" b="1" dirty="0">
                <a:solidFill>
                  <a:srgbClr val="2A249C"/>
                </a:solidFill>
              </a:rPr>
              <a:t>Умения использовать учебные знания и умения в практической деятельности и повседневной жизни, в том числе для:</a:t>
            </a:r>
          </a:p>
          <a:p>
            <a:r>
              <a:rPr lang="ru-RU" sz="2300" b="1" dirty="0">
                <a:solidFill>
                  <a:srgbClr val="2A249C"/>
                </a:solidFill>
              </a:rPr>
              <a:t>- анализа, систематизации и оценки получаемой информации (включая СМИ и научную литературу), явлений и объектов;</a:t>
            </a:r>
          </a:p>
          <a:p>
            <a:r>
              <a:rPr lang="ru-RU" sz="2300" b="1" dirty="0">
                <a:solidFill>
                  <a:srgbClr val="2A249C"/>
                </a:solidFill>
              </a:rPr>
              <a:t>- обеспечения безопасности жизнедеятельности, рационального природопользования и охраны окружающей среды;</a:t>
            </a:r>
          </a:p>
          <a:p>
            <a:pPr marL="342891" indent="-342891">
              <a:buFont typeface="Arial" pitchFamily="34" charset="0"/>
              <a:buChar char="•"/>
            </a:pPr>
            <a:r>
              <a:rPr lang="ru-RU" sz="2300" b="1" dirty="0">
                <a:solidFill>
                  <a:srgbClr val="2A249C"/>
                </a:solidFill>
              </a:rPr>
              <a:t>Умения отличать гипотезы от научных теорий, проводить опыты по исследованию явлений и процессов; делать выводы на основе экспериментальных данных;</a:t>
            </a:r>
          </a:p>
          <a:p>
            <a:pPr marL="342891" indent="-342891">
              <a:buFont typeface="Arial" pitchFamily="34" charset="0"/>
              <a:buChar char="•"/>
            </a:pPr>
            <a:r>
              <a:rPr lang="ru-RU" sz="2300" b="1" dirty="0">
                <a:solidFill>
                  <a:srgbClr val="2A249C"/>
                </a:solidFill>
              </a:rPr>
              <a:t>Умения устанавливать причинно-следственные связи, обобщать, делать выводы;</a:t>
            </a:r>
          </a:p>
          <a:p>
            <a:pPr marL="342891" indent="-342891">
              <a:buFont typeface="Arial" pitchFamily="34" charset="0"/>
              <a:buChar char="•"/>
            </a:pPr>
            <a:r>
              <a:rPr lang="ru-RU" sz="2300" b="1" dirty="0">
                <a:solidFill>
                  <a:srgbClr val="2A249C"/>
                </a:solidFill>
              </a:rPr>
              <a:t>Умения письменно излагать свою позицию по заданной теме, в том числе на иностранном языке</a:t>
            </a:r>
            <a:r>
              <a:rPr lang="ru-RU" sz="2300" b="1" dirty="0" smtClean="0">
                <a:solidFill>
                  <a:srgbClr val="2A249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76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79641614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67820" y="725422"/>
            <a:ext cx="7334571" cy="1015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Противоречие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1539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311" y="617613"/>
            <a:ext cx="11455879" cy="550920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200" b="1" dirty="0">
                <a:solidFill>
                  <a:srgbClr val="2A249C"/>
                </a:solidFill>
              </a:rPr>
              <a:t>«Важнейшим элементом остается инспекция в системе школьного образования. </a:t>
            </a:r>
            <a:r>
              <a:rPr lang="ru-RU" sz="3200" b="1" dirty="0">
                <a:solidFill>
                  <a:srgbClr val="FF0000"/>
                </a:solidFill>
              </a:rPr>
              <a:t>Инспекция должна работать </a:t>
            </a:r>
            <a:r>
              <a:rPr lang="ru-RU" sz="3200" b="1" dirty="0">
                <a:solidFill>
                  <a:srgbClr val="2A249C"/>
                </a:solidFill>
              </a:rPr>
              <a:t>не с теми школами, которые показывают объективно хорошие результаты, а </a:t>
            </a:r>
            <a:r>
              <a:rPr lang="ru-RU" sz="3200" b="1" dirty="0">
                <a:solidFill>
                  <a:srgbClr val="FF0000"/>
                </a:solidFill>
              </a:rPr>
              <a:t>с теми, которые показывают низкие либо необъективные</a:t>
            </a:r>
            <a:r>
              <a:rPr lang="ru-RU" sz="3200" b="1" dirty="0">
                <a:solidFill>
                  <a:srgbClr val="2A249C"/>
                </a:solidFill>
              </a:rPr>
              <a:t>. 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С необъективными </a:t>
            </a:r>
            <a:r>
              <a:rPr lang="ru-RU" sz="3200" b="1" dirty="0">
                <a:solidFill>
                  <a:srgbClr val="2A249C"/>
                </a:solidFill>
              </a:rPr>
              <a:t>результатами нужно </a:t>
            </a:r>
            <a:r>
              <a:rPr lang="ru-RU" sz="3200" b="1" dirty="0">
                <a:solidFill>
                  <a:srgbClr val="FF0000"/>
                </a:solidFill>
              </a:rPr>
              <a:t>разбираться,</a:t>
            </a:r>
            <a:r>
              <a:rPr lang="ru-RU" sz="3200" b="1" dirty="0">
                <a:solidFill>
                  <a:srgbClr val="2A249C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с низкими </a:t>
            </a:r>
            <a:r>
              <a:rPr lang="ru-RU" sz="3200" b="1" dirty="0">
                <a:solidFill>
                  <a:srgbClr val="2A249C"/>
                </a:solidFill>
              </a:rPr>
              <a:t>…</a:t>
            </a:r>
            <a:r>
              <a:rPr lang="ru-RU" sz="3200" b="1" dirty="0">
                <a:solidFill>
                  <a:srgbClr val="FF0000"/>
                </a:solidFill>
              </a:rPr>
              <a:t>работать, формируя программу методической поддержки</a:t>
            </a:r>
            <a:r>
              <a:rPr lang="ru-RU" sz="3200" b="1" dirty="0">
                <a:solidFill>
                  <a:srgbClr val="2A249C"/>
                </a:solidFill>
              </a:rPr>
              <a:t>, помощи данной школе. То есть она должна носить </a:t>
            </a:r>
            <a:r>
              <a:rPr lang="ru-RU" sz="3200" b="1" dirty="0">
                <a:solidFill>
                  <a:srgbClr val="FF0000"/>
                </a:solidFill>
              </a:rPr>
              <a:t>не карательный характер, а развивающий.»</a:t>
            </a:r>
          </a:p>
          <a:p>
            <a:pPr algn="r"/>
            <a:r>
              <a:rPr lang="ru-RU" sz="3200" b="1" i="1" dirty="0">
                <a:solidFill>
                  <a:srgbClr val="3904BC"/>
                </a:solidFill>
              </a:rPr>
              <a:t>С.С. Кравцов</a:t>
            </a:r>
          </a:p>
        </p:txBody>
      </p:sp>
    </p:spTree>
    <p:extLst>
      <p:ext uri="{BB962C8B-B14F-4D97-AF65-F5344CB8AC3E}">
        <p14:creationId xmlns:p14="http://schemas.microsoft.com/office/powerpoint/2010/main" val="195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995" y="215153"/>
            <a:ext cx="11574049" cy="1506071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Доля результатов ВПР-2019 учеников 4 классов, несовпадающих с отметками промежуточной аттестации – с отметками «по журналу» % </a:t>
            </a:r>
            <a:endParaRPr lang="ru-RU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977076"/>
              </p:ext>
            </p:extLst>
          </p:nvPr>
        </p:nvGraphicFramePr>
        <p:xfrm>
          <a:off x="212942" y="1728593"/>
          <a:ext cx="11586576" cy="4788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01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76914145"/>
              </p:ext>
            </p:extLst>
          </p:nvPr>
        </p:nvGraphicFramePr>
        <p:xfrm>
          <a:off x="155276" y="224287"/>
          <a:ext cx="11818189" cy="6487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76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1542" y="1259458"/>
            <a:ext cx="6055743" cy="5400135"/>
          </a:xfr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FFFF00"/>
                </a:solidFill>
              </a:rPr>
              <a:t>По решению педагогических советов ОО в </a:t>
            </a:r>
            <a:r>
              <a:rPr lang="ru-RU" b="1" dirty="0" smtClean="0">
                <a:solidFill>
                  <a:srgbClr val="FFFF00"/>
                </a:solidFill>
              </a:rPr>
              <a:t>2018/2019  </a:t>
            </a:r>
            <a:r>
              <a:rPr lang="ru-RU" b="1" dirty="0" err="1" smtClean="0">
                <a:solidFill>
                  <a:srgbClr val="FFFF00"/>
                </a:solidFill>
              </a:rPr>
              <a:t>уч.г</a:t>
            </a:r>
            <a:r>
              <a:rPr lang="ru-RU" b="1" dirty="0" smtClean="0">
                <a:solidFill>
                  <a:srgbClr val="FFFF00"/>
                </a:solidFill>
              </a:rPr>
              <a:t>.:</a:t>
            </a:r>
            <a:endParaRPr lang="ru-RU" b="1" u="sng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1) Успешно завершили освоение образовательных программ: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НОО – 99,8% обучающихся 4 классов;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СОО – 100% обучающихся 11 классов</a:t>
            </a:r>
          </a:p>
          <a:p>
            <a:pPr marL="0" indent="0">
              <a:buNone/>
            </a:pPr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435307" y="1259457"/>
            <a:ext cx="5572664" cy="5434641"/>
          </a:xfr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b="1" u="sng" dirty="0" smtClean="0"/>
              <a:t>По результатам ВПР-2019 диапазон  доли обучающихся: </a:t>
            </a:r>
          </a:p>
          <a:p>
            <a:pPr marL="0" indent="0">
              <a:buNone/>
            </a:pPr>
            <a:r>
              <a:rPr lang="ru-RU" b="1" dirty="0" smtClean="0"/>
              <a:t>1) Успешно выполнивших 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4 классы – от 96,4% до  99,2%</a:t>
            </a:r>
          </a:p>
          <a:p>
            <a:pPr marL="0" indent="0">
              <a:buNone/>
            </a:pPr>
            <a:r>
              <a:rPr lang="ru-RU" b="1" dirty="0" smtClean="0"/>
              <a:t>11 классы – от </a:t>
            </a:r>
            <a:r>
              <a:rPr lang="ru-RU" b="1" dirty="0"/>
              <a:t>95,5</a:t>
            </a:r>
            <a:r>
              <a:rPr lang="ru-RU" b="1" dirty="0" smtClean="0"/>
              <a:t>0% до 100 %</a:t>
            </a:r>
          </a:p>
          <a:p>
            <a:pPr marL="0" indent="0">
              <a:buNone/>
            </a:pPr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03849" y="310552"/>
            <a:ext cx="10921043" cy="95410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Объективность ???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промежуточной аттестации обучающихся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321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58" y="837628"/>
            <a:ext cx="10959562" cy="543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9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19698609"/>
              </p:ext>
            </p:extLst>
          </p:nvPr>
        </p:nvGraphicFramePr>
        <p:xfrm>
          <a:off x="716277" y="1196752"/>
          <a:ext cx="10753195" cy="518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Шестиугольник 4"/>
          <p:cNvSpPr/>
          <p:nvPr/>
        </p:nvSpPr>
        <p:spPr>
          <a:xfrm>
            <a:off x="2895600" y="260649"/>
            <a:ext cx="6343650" cy="140160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FF0000"/>
                </a:solidFill>
              </a:rPr>
              <a:t>Единые подходы к оценке качества обучения???</a:t>
            </a:r>
            <a:endParaRPr lang="ru-RU" sz="3600" b="1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1" y="196612"/>
            <a:ext cx="4271617" cy="560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50" y="1023829"/>
            <a:ext cx="7297738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2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/>
          </p:cNvSpPr>
          <p:nvPr>
            <p:ph sz="quarter" idx="13"/>
          </p:nvPr>
        </p:nvSpPr>
        <p:spPr>
          <a:xfrm>
            <a:off x="587679" y="385241"/>
            <a:ext cx="11048999" cy="4914900"/>
          </a:xfrm>
        </p:spPr>
        <p:txBody>
          <a:bodyPr>
            <a:normAutofit fontScale="85000" lnSpcReduction="10000"/>
          </a:bodyPr>
          <a:lstStyle/>
          <a:p>
            <a:r>
              <a:rPr lang="ru-RU" sz="3100" b="1" i="1" u="sng" dirty="0" smtClean="0">
                <a:solidFill>
                  <a:srgbClr val="2A249C"/>
                </a:solidFill>
              </a:rPr>
              <a:t>В </a:t>
            </a:r>
            <a:r>
              <a:rPr lang="ru-RU" sz="3100" b="1" i="1" u="sng" dirty="0">
                <a:solidFill>
                  <a:srgbClr val="2A249C"/>
                </a:solidFill>
              </a:rPr>
              <a:t>организации </a:t>
            </a:r>
            <a:r>
              <a:rPr lang="ru-RU" sz="3100" b="1" i="1" u="sng" dirty="0" smtClean="0">
                <a:solidFill>
                  <a:srgbClr val="2A249C"/>
                </a:solidFill>
              </a:rPr>
              <a:t>каждый </a:t>
            </a:r>
            <a:r>
              <a:rPr lang="ru-RU" sz="3100" dirty="0" smtClean="0">
                <a:solidFill>
                  <a:srgbClr val="2A249C"/>
                </a:solidFill>
              </a:rPr>
              <a:t>участник образовательных отношений (в первую очередь педагоги и руководители) </a:t>
            </a:r>
            <a:r>
              <a:rPr lang="ru-RU" sz="3100" b="1" i="1" u="sng" dirty="0" smtClean="0">
                <a:solidFill>
                  <a:srgbClr val="2A249C"/>
                </a:solidFill>
              </a:rPr>
              <a:t>должен</a:t>
            </a:r>
            <a:r>
              <a:rPr lang="ru-RU" sz="3100" dirty="0" smtClean="0">
                <a:solidFill>
                  <a:srgbClr val="2A249C"/>
                </a:solidFill>
              </a:rPr>
              <a:t> четко </a:t>
            </a:r>
            <a:r>
              <a:rPr lang="ru-RU" sz="3100" b="1" i="1" u="sng" dirty="0" smtClean="0">
                <a:solidFill>
                  <a:srgbClr val="2A249C"/>
                </a:solidFill>
              </a:rPr>
              <a:t>знать:</a:t>
            </a:r>
          </a:p>
          <a:p>
            <a:pPr>
              <a:buFont typeface="Wingdings" pitchFamily="2" charset="2"/>
              <a:buChar char="q"/>
            </a:pPr>
            <a:r>
              <a:rPr lang="ru-RU" sz="3100" dirty="0" smtClean="0">
                <a:solidFill>
                  <a:srgbClr val="2A249C"/>
                </a:solidFill>
              </a:rPr>
              <a:t> </a:t>
            </a:r>
            <a:r>
              <a:rPr lang="ru-RU" sz="3100" dirty="0">
                <a:solidFill>
                  <a:srgbClr val="2A249C"/>
                </a:solidFill>
              </a:rPr>
              <a:t>что </a:t>
            </a:r>
            <a:r>
              <a:rPr lang="ru-RU" sz="3100" dirty="0" smtClean="0">
                <a:solidFill>
                  <a:srgbClr val="2A249C"/>
                </a:solidFill>
              </a:rPr>
              <a:t>понимается </a:t>
            </a:r>
            <a:r>
              <a:rPr lang="ru-RU" sz="3100" dirty="0">
                <a:solidFill>
                  <a:srgbClr val="2A249C"/>
                </a:solidFill>
              </a:rPr>
              <a:t>под качеством </a:t>
            </a:r>
            <a:r>
              <a:rPr lang="ru-RU" sz="3100" dirty="0" smtClean="0">
                <a:solidFill>
                  <a:srgbClr val="2A249C"/>
                </a:solidFill>
              </a:rPr>
              <a:t>образования; </a:t>
            </a:r>
          </a:p>
          <a:p>
            <a:pPr>
              <a:buFont typeface="Wingdings" pitchFamily="2" charset="2"/>
              <a:buChar char="q"/>
            </a:pPr>
            <a:r>
              <a:rPr lang="ru-RU" sz="3100" dirty="0" smtClean="0">
                <a:solidFill>
                  <a:srgbClr val="2A249C"/>
                </a:solidFill>
              </a:rPr>
              <a:t>каковы </a:t>
            </a:r>
            <a:r>
              <a:rPr lang="ru-RU" sz="3100" dirty="0">
                <a:solidFill>
                  <a:srgbClr val="2A249C"/>
                </a:solidFill>
              </a:rPr>
              <a:t>механизмы </a:t>
            </a:r>
            <a:r>
              <a:rPr lang="ru-RU" sz="3100" dirty="0" smtClean="0">
                <a:solidFill>
                  <a:srgbClr val="2A249C"/>
                </a:solidFill>
              </a:rPr>
              <a:t>достижения </a:t>
            </a:r>
            <a:r>
              <a:rPr lang="ru-RU" sz="3100" dirty="0">
                <a:solidFill>
                  <a:srgbClr val="2A249C"/>
                </a:solidFill>
              </a:rPr>
              <a:t>требуемого качества </a:t>
            </a:r>
            <a:r>
              <a:rPr lang="ru-RU" sz="3100" dirty="0" smtClean="0">
                <a:solidFill>
                  <a:srgbClr val="2A249C"/>
                </a:solidFill>
              </a:rPr>
              <a:t>образования;</a:t>
            </a:r>
          </a:p>
          <a:p>
            <a:pPr>
              <a:buFont typeface="Wingdings" pitchFamily="2" charset="2"/>
              <a:buChar char="q"/>
            </a:pPr>
            <a:r>
              <a:rPr lang="ru-RU" sz="3100" dirty="0">
                <a:solidFill>
                  <a:srgbClr val="2A249C"/>
                </a:solidFill>
              </a:rPr>
              <a:t> </a:t>
            </a:r>
            <a:r>
              <a:rPr lang="ru-RU" sz="3100" dirty="0" smtClean="0">
                <a:solidFill>
                  <a:srgbClr val="2A249C"/>
                </a:solidFill>
              </a:rPr>
              <a:t>каковы механизмы контроля за качеством образования на уровне ОО, региона, РФ (кем, с </a:t>
            </a:r>
            <a:r>
              <a:rPr lang="ru-RU" sz="3100" dirty="0">
                <a:solidFill>
                  <a:srgbClr val="2A249C"/>
                </a:solidFill>
              </a:rPr>
              <a:t>какой периодичностью и с помощью какого инструментария </a:t>
            </a:r>
            <a:r>
              <a:rPr lang="ru-RU" sz="3100" dirty="0" smtClean="0">
                <a:solidFill>
                  <a:srgbClr val="2A249C"/>
                </a:solidFill>
              </a:rPr>
              <a:t>оценивается </a:t>
            </a:r>
            <a:r>
              <a:rPr lang="ru-RU" sz="3100" dirty="0">
                <a:solidFill>
                  <a:srgbClr val="2A249C"/>
                </a:solidFill>
              </a:rPr>
              <a:t>качество </a:t>
            </a:r>
            <a:r>
              <a:rPr lang="ru-RU" sz="3100" dirty="0" smtClean="0">
                <a:solidFill>
                  <a:srgbClr val="2A249C"/>
                </a:solidFill>
              </a:rPr>
              <a:t>образования);</a:t>
            </a:r>
          </a:p>
          <a:p>
            <a:pPr>
              <a:buFont typeface="Wingdings" pitchFamily="2" charset="2"/>
              <a:buChar char="q"/>
            </a:pPr>
            <a:r>
              <a:rPr lang="ru-RU" sz="3100" dirty="0">
                <a:solidFill>
                  <a:srgbClr val="2A249C"/>
                </a:solidFill>
              </a:rPr>
              <a:t> </a:t>
            </a:r>
            <a:r>
              <a:rPr lang="ru-RU" sz="3100" dirty="0" smtClean="0">
                <a:solidFill>
                  <a:srgbClr val="2A249C"/>
                </a:solidFill>
              </a:rPr>
              <a:t>как ликвидировать выявленными проблемами в освоении обучающимися образовательных программ или к кому обратиться за методической поддержкой.</a:t>
            </a:r>
            <a:endParaRPr lang="ru-RU" sz="3100" dirty="0">
              <a:solidFill>
                <a:srgbClr val="2A249C"/>
              </a:solidFill>
            </a:endParaRPr>
          </a:p>
          <a:p>
            <a:endParaRPr lang="ru-RU" sz="31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1" y="288099"/>
            <a:ext cx="11235847" cy="62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3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6555" y="987426"/>
            <a:ext cx="4237892" cy="4873625"/>
          </a:xfrm>
        </p:spPr>
        <p:txBody>
          <a:bodyPr/>
          <a:lstStyle/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1693" y="1283678"/>
            <a:ext cx="7016263" cy="5169877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«В 2016 году мы отмети 15-летие </a:t>
            </a:r>
            <a:r>
              <a:rPr lang="ru-RU" sz="2800" b="1" dirty="0" smtClean="0">
                <a:solidFill>
                  <a:srgbClr val="FF0000"/>
                </a:solidFill>
              </a:rPr>
              <a:t>ЕГЭ, </a:t>
            </a:r>
            <a:r>
              <a:rPr lang="ru-RU" sz="2800" b="1" dirty="0">
                <a:solidFill>
                  <a:srgbClr val="FF0000"/>
                </a:solidFill>
              </a:rPr>
              <a:t>благодаря которому выпускники российских школ могут получать достоверную оценку своих знаний, поступать в ведущие вузы страны независимо от места жительства. Объективное проведение ЕГЭ явилось действенным стимулом для школьников, мотивирующим учиться. Наряду с ЕГЭ мы уделяем особое внимание проведению государственной итоговой аттестации в 9-х классах.»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</a:p>
          <a:p>
            <a:pPr algn="r"/>
            <a:r>
              <a:rPr lang="ru-RU" sz="2800" b="1" i="1" dirty="0">
                <a:solidFill>
                  <a:srgbClr val="2A249C"/>
                </a:solidFill>
              </a:rPr>
              <a:t>О.Ю. Васильева</a:t>
            </a:r>
            <a:endParaRPr lang="ru-RU" sz="2800" dirty="0">
              <a:solidFill>
                <a:srgbClr val="2A249C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955" y="1090247"/>
            <a:ext cx="4501661" cy="423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1541" y="155277"/>
            <a:ext cx="11783683" cy="655564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j-lt"/>
              </a:rPr>
              <a:t>Основные задачи, поставленные </a:t>
            </a:r>
            <a:r>
              <a:rPr lang="ru-RU" sz="2800" b="1" dirty="0" err="1">
                <a:solidFill>
                  <a:srgbClr val="FF0000"/>
                </a:solidFill>
                <a:latin typeface="+mj-lt"/>
              </a:rPr>
              <a:t>Рособрнадзором</a:t>
            </a:r>
            <a:r>
              <a:rPr lang="ru-RU" sz="2800" b="1" dirty="0">
                <a:solidFill>
                  <a:srgbClr val="FF0000"/>
                </a:solidFill>
                <a:latin typeface="+mj-lt"/>
              </a:rPr>
              <a:t> и Министерством образования Свердловской области в периоды подготовки и проведения ГИА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2019: 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  <a:p>
            <a:endParaRPr lang="ru-RU" sz="2800" b="1" dirty="0">
              <a:solidFill>
                <a:srgbClr val="FF0000"/>
              </a:solidFill>
              <a:latin typeface="+mj-lt"/>
            </a:endParaRPr>
          </a:p>
          <a:p>
            <a:pPr marL="514338" indent="-514338">
              <a:buAutoNum type="arabicParenR"/>
            </a:pPr>
            <a:r>
              <a:rPr lang="ru-RU" sz="2800" b="1" u="sng" dirty="0">
                <a:solidFill>
                  <a:srgbClr val="2A249C"/>
                </a:solidFill>
                <a:latin typeface="+mj-lt"/>
              </a:rPr>
              <a:t>повышение объективности </a:t>
            </a:r>
            <a:r>
              <a:rPr lang="ru-RU" sz="2800" b="1" dirty="0">
                <a:solidFill>
                  <a:srgbClr val="2A249C"/>
                </a:solidFill>
                <a:latin typeface="+mj-lt"/>
              </a:rPr>
              <a:t>проведения процедур и, соответственно, результатов </a:t>
            </a:r>
            <a:r>
              <a:rPr lang="ru-RU" sz="2800" b="1" u="sng" dirty="0">
                <a:solidFill>
                  <a:srgbClr val="2A249C"/>
                </a:solidFill>
                <a:latin typeface="+mj-lt"/>
              </a:rPr>
              <a:t>ГИА </a:t>
            </a:r>
            <a:r>
              <a:rPr lang="ru-RU" sz="2800" b="1" dirty="0">
                <a:solidFill>
                  <a:srgbClr val="2A249C"/>
                </a:solidFill>
                <a:latin typeface="+mj-lt"/>
              </a:rPr>
              <a:t>через создание качественных условий ее проведения; </a:t>
            </a:r>
          </a:p>
          <a:p>
            <a:pPr marL="514338" indent="-514338">
              <a:buAutoNum type="arabicParenR"/>
            </a:pPr>
            <a:endParaRPr lang="ru-RU" sz="2800" b="1" dirty="0">
              <a:solidFill>
                <a:srgbClr val="2A249C"/>
              </a:solidFill>
              <a:latin typeface="+mj-lt"/>
            </a:endParaRPr>
          </a:p>
          <a:p>
            <a:r>
              <a:rPr lang="ru-RU" sz="2800" b="1" dirty="0">
                <a:solidFill>
                  <a:srgbClr val="2A249C"/>
                </a:solidFill>
                <a:latin typeface="+mj-lt"/>
              </a:rPr>
              <a:t>2) </a:t>
            </a:r>
            <a:r>
              <a:rPr lang="ru-RU" sz="2800" b="1" u="sng" dirty="0">
                <a:solidFill>
                  <a:srgbClr val="2A249C"/>
                </a:solidFill>
                <a:latin typeface="+mj-lt"/>
              </a:rPr>
              <a:t>повышение качества подготовки выпускников</a:t>
            </a:r>
            <a:r>
              <a:rPr lang="ru-RU" sz="2800" b="1" dirty="0">
                <a:solidFill>
                  <a:srgbClr val="2A249C"/>
                </a:solidFill>
                <a:latin typeface="+mj-lt"/>
              </a:rPr>
              <a:t>, т.е. улучшение показателей, характеризующих освоение обучающимися  ФГОС (ФК ГОС) и образовательных программ, реализуемых в ОО; </a:t>
            </a:r>
          </a:p>
          <a:p>
            <a:endParaRPr lang="ru-RU" sz="2800" b="1" dirty="0">
              <a:solidFill>
                <a:srgbClr val="2A249C"/>
              </a:solidFill>
              <a:latin typeface="+mj-lt"/>
            </a:endParaRPr>
          </a:p>
          <a:p>
            <a:r>
              <a:rPr lang="ru-RU" sz="2800" b="1" dirty="0">
                <a:solidFill>
                  <a:srgbClr val="2A249C"/>
                </a:solidFill>
                <a:latin typeface="+mj-lt"/>
              </a:rPr>
              <a:t>3) </a:t>
            </a:r>
            <a:r>
              <a:rPr lang="ru-RU" sz="2800" b="1" u="sng" dirty="0">
                <a:solidFill>
                  <a:srgbClr val="2A249C"/>
                </a:solidFill>
                <a:latin typeface="+mj-lt"/>
              </a:rPr>
              <a:t>повышение объективности процедур ОКО на уровне ОО, </a:t>
            </a:r>
            <a:r>
              <a:rPr lang="ru-RU" sz="2800" b="1" dirty="0">
                <a:solidFill>
                  <a:srgbClr val="2A249C"/>
                </a:solidFill>
                <a:latin typeface="+mj-lt"/>
              </a:rPr>
              <a:t>а также качества </a:t>
            </a:r>
            <a:r>
              <a:rPr lang="ru-RU" sz="2800" b="1" u="sng" dirty="0">
                <a:solidFill>
                  <a:srgbClr val="2A249C"/>
                </a:solidFill>
                <a:latin typeface="+mj-lt"/>
              </a:rPr>
              <a:t>работы педагогических советов ОО </a:t>
            </a:r>
            <a:r>
              <a:rPr lang="ru-RU" sz="2800" b="1" dirty="0">
                <a:solidFill>
                  <a:srgbClr val="2A249C"/>
                </a:solidFill>
                <a:latin typeface="+mj-lt"/>
              </a:rPr>
              <a:t>по вопросам промежуточной аттестации обучающихся и их допуску к  </a:t>
            </a:r>
            <a:r>
              <a:rPr lang="ru-RU" sz="2800" b="1" dirty="0" smtClean="0">
                <a:solidFill>
                  <a:srgbClr val="2A249C"/>
                </a:solidFill>
                <a:latin typeface="+mj-lt"/>
              </a:rPr>
              <a:t>ГИА</a:t>
            </a:r>
            <a:endParaRPr lang="ru-RU" sz="2800" b="1" dirty="0">
              <a:solidFill>
                <a:srgbClr val="2A249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02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57426634"/>
              </p:ext>
            </p:extLst>
          </p:nvPr>
        </p:nvGraphicFramePr>
        <p:xfrm>
          <a:off x="1524000" y="2363639"/>
          <a:ext cx="8534400" cy="4071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4293" y="983411"/>
            <a:ext cx="7349707" cy="10772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Условия качественной подготовки и проведения ГИА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8793" y="414069"/>
            <a:ext cx="11522900" cy="6180163"/>
          </a:xfrm>
        </p:spPr>
        <p:txBody>
          <a:bodyPr>
            <a:normAutofit lnSpcReduction="10000"/>
          </a:bodyPr>
          <a:lstStyle/>
          <a:p>
            <a:pPr marL="0" lvl="1" indent="0" algn="ctr">
              <a:spcBef>
                <a:spcPts val="1000"/>
              </a:spcBef>
              <a:buNone/>
            </a:pPr>
            <a:r>
              <a:rPr lang="ru-RU" sz="3200" b="1" u="sng" dirty="0">
                <a:solidFill>
                  <a:srgbClr val="FF0000"/>
                </a:solidFill>
              </a:rPr>
              <a:t>Нормативные</a:t>
            </a:r>
            <a:r>
              <a:rPr lang="ru-RU" sz="3200" b="1" i="1" u="sng" dirty="0">
                <a:solidFill>
                  <a:srgbClr val="FF0000"/>
                </a:solidFill>
              </a:rPr>
              <a:t> условия 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ru-RU" sz="3200" b="1" dirty="0">
                <a:solidFill>
                  <a:srgbClr val="3904BC"/>
                </a:solidFill>
              </a:rPr>
              <a:t>В процессе подготовки и проведения ГИА в </a:t>
            </a:r>
            <a:r>
              <a:rPr lang="ru-RU" sz="3200" b="1" dirty="0" smtClean="0">
                <a:solidFill>
                  <a:srgbClr val="3904BC"/>
                </a:solidFill>
              </a:rPr>
              <a:t>2019 </a:t>
            </a:r>
            <a:r>
              <a:rPr lang="ru-RU" sz="3200" b="1" dirty="0">
                <a:solidFill>
                  <a:srgbClr val="3904BC"/>
                </a:solidFill>
              </a:rPr>
              <a:t>году на территории НГО:</a:t>
            </a:r>
          </a:p>
          <a:p>
            <a:pPr marL="457189" lvl="1" indent="-457189">
              <a:spcBef>
                <a:spcPts val="1000"/>
              </a:spcBef>
            </a:pPr>
            <a:r>
              <a:rPr lang="ru-RU" sz="3200" b="1" dirty="0">
                <a:solidFill>
                  <a:srgbClr val="3904BC"/>
                </a:solidFill>
              </a:rPr>
              <a:t> своевременно изучались нормативные документы федерального и регионального </a:t>
            </a:r>
            <a:r>
              <a:rPr lang="ru-RU" sz="3200" b="1" dirty="0" smtClean="0">
                <a:solidFill>
                  <a:srgbClr val="3904BC"/>
                </a:solidFill>
              </a:rPr>
              <a:t>уровня;</a:t>
            </a:r>
            <a:endParaRPr lang="ru-RU" sz="3200" b="1" dirty="0">
              <a:solidFill>
                <a:srgbClr val="3904BC"/>
              </a:solidFill>
            </a:endParaRPr>
          </a:p>
          <a:p>
            <a:pPr marL="457189" lvl="1" indent="-457189">
              <a:spcBef>
                <a:spcPts val="1000"/>
              </a:spcBef>
            </a:pPr>
            <a:r>
              <a:rPr lang="ru-RU" sz="3200" b="1" dirty="0">
                <a:solidFill>
                  <a:srgbClr val="3904BC"/>
                </a:solidFill>
              </a:rPr>
              <a:t>издавались необходимые муниципальные документы и локальные акты общеобразовательных учреждений;</a:t>
            </a:r>
          </a:p>
          <a:p>
            <a:pPr marL="457189" lvl="1" indent="-457189">
              <a:spcBef>
                <a:spcPts val="1000"/>
              </a:spcBef>
            </a:pPr>
            <a:r>
              <a:rPr lang="ru-RU" sz="3200" b="1" dirty="0">
                <a:solidFill>
                  <a:srgbClr val="3904BC"/>
                </a:solidFill>
              </a:rPr>
              <a:t>осуществлялся контроль за выполнением требований, указанных в Порядках проведения ГИА, методических рекомендациях </a:t>
            </a:r>
            <a:r>
              <a:rPr lang="ru-RU" sz="3200" b="1" dirty="0" err="1">
                <a:solidFill>
                  <a:srgbClr val="3904BC"/>
                </a:solidFill>
              </a:rPr>
              <a:t>Рособрнадзора</a:t>
            </a:r>
            <a:r>
              <a:rPr lang="ru-RU" sz="3200" b="1" dirty="0">
                <a:solidFill>
                  <a:srgbClr val="3904BC"/>
                </a:solidFill>
              </a:rPr>
              <a:t>, иных </a:t>
            </a:r>
            <a:r>
              <a:rPr lang="ru-RU" sz="3200" b="1" dirty="0" smtClean="0">
                <a:solidFill>
                  <a:srgbClr val="3904BC"/>
                </a:solidFill>
              </a:rPr>
              <a:t>НПА</a:t>
            </a:r>
            <a:endParaRPr lang="ru-RU" sz="3200" b="1" dirty="0">
              <a:solidFill>
                <a:srgbClr val="390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5325" y="967155"/>
            <a:ext cx="11121537" cy="5591908"/>
          </a:xfrm>
        </p:spPr>
        <p:txBody>
          <a:bodyPr rtlCol="0">
            <a:normAutofit fontScale="92500" lnSpcReduction="10000"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3300" b="1" u="sng" dirty="0">
                <a:solidFill>
                  <a:srgbClr val="FF0000"/>
                </a:solidFill>
              </a:rPr>
              <a:t>Мотивационные условия</a:t>
            </a:r>
            <a:endParaRPr lang="ru-RU" sz="3300" b="1" dirty="0">
              <a:solidFill>
                <a:srgbClr val="FF0000"/>
              </a:solidFill>
            </a:endParaRPr>
          </a:p>
          <a:p>
            <a:pPr algn="l">
              <a:spcAft>
                <a:spcPts val="0"/>
              </a:spcAft>
              <a:defRPr/>
            </a:pPr>
            <a:r>
              <a:rPr lang="ru-RU" sz="2700" b="1" i="1" dirty="0">
                <a:solidFill>
                  <a:srgbClr val="FF0000"/>
                </a:solidFill>
              </a:rPr>
              <a:t>Направление 1. </a:t>
            </a:r>
            <a:r>
              <a:rPr lang="ru-RU" sz="2700" b="1" dirty="0">
                <a:solidFill>
                  <a:srgbClr val="3904BC"/>
                </a:solidFill>
              </a:rPr>
              <a:t>Эффективная разъяснительно-информационная работа со всеми участниками образовательных отношений. </a:t>
            </a:r>
          </a:p>
          <a:p>
            <a:pPr algn="l">
              <a:spcAft>
                <a:spcPts val="0"/>
              </a:spcAft>
              <a:defRPr/>
            </a:pPr>
            <a:r>
              <a:rPr lang="ru-RU" sz="2700" b="1" dirty="0">
                <a:solidFill>
                  <a:srgbClr val="FF0000"/>
                </a:solidFill>
              </a:rPr>
              <a:t>Направление 2</a:t>
            </a:r>
            <a:r>
              <a:rPr lang="ru-RU" sz="2700" dirty="0">
                <a:solidFill>
                  <a:srgbClr val="FF0000"/>
                </a:solidFill>
              </a:rPr>
              <a:t>. </a:t>
            </a:r>
            <a:r>
              <a:rPr lang="ru-RU" sz="2700" b="1" dirty="0">
                <a:solidFill>
                  <a:srgbClr val="3904BC"/>
                </a:solidFill>
              </a:rPr>
              <a:t>Качественное психолого-педагогическое сопровождение участников образовательных отношений. </a:t>
            </a:r>
          </a:p>
          <a:p>
            <a:pPr algn="l">
              <a:spcAft>
                <a:spcPts val="0"/>
              </a:spcAft>
              <a:defRPr/>
            </a:pPr>
            <a:r>
              <a:rPr lang="ru-RU" sz="2700" b="1" dirty="0">
                <a:solidFill>
                  <a:srgbClr val="FF0000"/>
                </a:solidFill>
              </a:rPr>
              <a:t>Задачи: </a:t>
            </a:r>
          </a:p>
          <a:p>
            <a:pPr algn="l">
              <a:spcAft>
                <a:spcPts val="0"/>
              </a:spcAft>
              <a:defRPr/>
            </a:pPr>
            <a:r>
              <a:rPr lang="ru-RU" sz="2700" b="1" dirty="0">
                <a:solidFill>
                  <a:srgbClr val="3904BC"/>
                </a:solidFill>
              </a:rPr>
              <a:t>1) формирование конструктивного отношения к независимым оценочным процедурам, включая ГИА; </a:t>
            </a:r>
          </a:p>
          <a:p>
            <a:pPr algn="l">
              <a:spcAft>
                <a:spcPts val="0"/>
              </a:spcAft>
              <a:defRPr/>
            </a:pPr>
            <a:r>
              <a:rPr lang="ru-RU" sz="2700" b="1" dirty="0">
                <a:solidFill>
                  <a:srgbClr val="3904BC"/>
                </a:solidFill>
              </a:rPr>
              <a:t>2) мотивирование выпускников на успешное прохождение ГИА, в том числе посредством безукоризненного выполнения Порядков ОГЭ или ЕГЭ соответственно;</a:t>
            </a:r>
          </a:p>
          <a:p>
            <a:pPr algn="l">
              <a:spcAft>
                <a:spcPts val="0"/>
              </a:spcAft>
              <a:defRPr/>
            </a:pPr>
            <a:r>
              <a:rPr lang="ru-RU" sz="2700" b="1" dirty="0">
                <a:solidFill>
                  <a:srgbClr val="3904BC"/>
                </a:solidFill>
              </a:rPr>
              <a:t>3) профилактика негативных проявлений в среде выпускников в следствии  их низкой стрессовой устойчивости </a:t>
            </a:r>
          </a:p>
          <a:p>
            <a:pPr algn="l">
              <a:spcAft>
                <a:spcPts val="0"/>
              </a:spcAft>
              <a:defRPr/>
            </a:pPr>
            <a:endParaRPr lang="ru-RU" sz="2700" dirty="0">
              <a:solidFill>
                <a:srgbClr val="0070C0"/>
              </a:solidFill>
            </a:endParaRPr>
          </a:p>
          <a:p>
            <a:pPr algn="l">
              <a:spcAft>
                <a:spcPts val="0"/>
              </a:spcAft>
              <a:defRPr/>
            </a:pP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310" y="889844"/>
            <a:ext cx="11507639" cy="529375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                           </a:t>
            </a:r>
            <a:r>
              <a:rPr lang="ru-RU" sz="3200" b="1" u="sng" dirty="0">
                <a:solidFill>
                  <a:srgbClr val="FF0000"/>
                </a:solidFill>
              </a:rPr>
              <a:t>Организационные условия</a:t>
            </a:r>
            <a:br>
              <a:rPr lang="ru-RU" sz="3200" b="1" u="sng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3904BC"/>
                </a:solidFill>
              </a:rPr>
              <a:t>1</a:t>
            </a:r>
            <a:r>
              <a:rPr lang="ru-RU" sz="2400" b="1" dirty="0">
                <a:solidFill>
                  <a:srgbClr val="3904BC"/>
                </a:solidFill>
              </a:rPr>
              <a:t>) Координирование действий  организаций и предприятий  различных ведомств , задействованных в создании условий для проведения ГИА, на уровне  Главы НГО и Главы Администрации НГО</a:t>
            </a:r>
            <a:br>
              <a:rPr lang="ru-RU" sz="2400" b="1" dirty="0">
                <a:solidFill>
                  <a:srgbClr val="3904BC"/>
                </a:solidFill>
              </a:rPr>
            </a:br>
            <a:r>
              <a:rPr lang="ru-RU" sz="2400" b="1" dirty="0">
                <a:solidFill>
                  <a:srgbClr val="3904BC"/>
                </a:solidFill>
              </a:rPr>
              <a:t/>
            </a:r>
            <a:br>
              <a:rPr lang="ru-RU" sz="2400" b="1" dirty="0">
                <a:solidFill>
                  <a:srgbClr val="3904BC"/>
                </a:solidFill>
              </a:rPr>
            </a:br>
            <a:r>
              <a:rPr lang="ru-RU" sz="2400" b="1" dirty="0">
                <a:solidFill>
                  <a:srgbClr val="3904BC"/>
                </a:solidFill>
              </a:rPr>
              <a:t>2) Муниципальный координатор на уровне системы образования  – рабочая группа при Управлении образования</a:t>
            </a:r>
            <a:br>
              <a:rPr lang="ru-RU" sz="2400" b="1" dirty="0">
                <a:solidFill>
                  <a:srgbClr val="3904BC"/>
                </a:solidFill>
              </a:rPr>
            </a:br>
            <a:r>
              <a:rPr lang="ru-RU" sz="2400" b="1" dirty="0">
                <a:solidFill>
                  <a:srgbClr val="3904BC"/>
                </a:solidFill>
              </a:rPr>
              <a:t/>
            </a:r>
            <a:br>
              <a:rPr lang="ru-RU" sz="2400" b="1" dirty="0">
                <a:solidFill>
                  <a:srgbClr val="3904BC"/>
                </a:solidFill>
              </a:rPr>
            </a:br>
            <a:r>
              <a:rPr lang="ru-RU" sz="2400" b="1" dirty="0">
                <a:solidFill>
                  <a:srgbClr val="3904BC"/>
                </a:solidFill>
              </a:rPr>
              <a:t>2) Организационно-методическое сопровождение – специалисты МБОУ ДПО «УМЦРО»</a:t>
            </a:r>
            <a:br>
              <a:rPr lang="ru-RU" sz="2400" b="1" dirty="0">
                <a:solidFill>
                  <a:srgbClr val="3904BC"/>
                </a:solidFill>
              </a:rPr>
            </a:br>
            <a:r>
              <a:rPr lang="ru-RU" sz="2400" b="1" dirty="0">
                <a:solidFill>
                  <a:srgbClr val="3904BC"/>
                </a:solidFill>
              </a:rPr>
              <a:t/>
            </a:r>
            <a:br>
              <a:rPr lang="ru-RU" sz="2400" b="1" dirty="0">
                <a:solidFill>
                  <a:srgbClr val="3904BC"/>
                </a:solidFill>
              </a:rPr>
            </a:br>
            <a:r>
              <a:rPr lang="ru-RU" sz="2400" b="1" dirty="0">
                <a:solidFill>
                  <a:srgbClr val="3904BC"/>
                </a:solidFill>
              </a:rPr>
              <a:t>3) Работа территориальных представительств    ГЭК, Конфликтной комиссии, Предметных комиссий Свердловской области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5277" y="172529"/>
            <a:ext cx="11835441" cy="6386535"/>
          </a:xfrm>
        </p:spPr>
        <p:txBody>
          <a:bodyPr>
            <a:noAutofit/>
          </a:bodyPr>
          <a:lstStyle/>
          <a:p>
            <a:pPr eaLnBrk="1" hangingPunct="1"/>
            <a:r>
              <a:rPr lang="ru-RU" sz="2100" b="1" u="sng" dirty="0">
                <a:solidFill>
                  <a:srgbClr val="FF0000"/>
                </a:solidFill>
              </a:rPr>
              <a:t>Целевые установки для УО и ОО по итогам </a:t>
            </a:r>
            <a:r>
              <a:rPr lang="ru-RU" sz="2100" b="1" dirty="0">
                <a:solidFill>
                  <a:srgbClr val="FF0000"/>
                </a:solidFill>
              </a:rPr>
              <a:t>обсуждения результатов процедур ЕСОКО </a:t>
            </a:r>
            <a:r>
              <a:rPr lang="ru-RU" sz="2100" b="1" dirty="0" smtClean="0">
                <a:solidFill>
                  <a:srgbClr val="FF0000"/>
                </a:solidFill>
              </a:rPr>
              <a:t>2018-2019 </a:t>
            </a:r>
            <a:r>
              <a:rPr lang="ru-RU" sz="2100" b="1" dirty="0">
                <a:solidFill>
                  <a:srgbClr val="FF0000"/>
                </a:solidFill>
              </a:rPr>
              <a:t>учебного года: </a:t>
            </a:r>
            <a:r>
              <a:rPr lang="ru-RU" sz="2100" dirty="0">
                <a:solidFill>
                  <a:srgbClr val="C00000"/>
                </a:solidFill>
              </a:rPr>
              <a:t> </a:t>
            </a:r>
            <a:endParaRPr lang="ru-RU" sz="21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ru-RU" sz="2100" dirty="0" smtClean="0">
                <a:solidFill>
                  <a:srgbClr val="2A249C"/>
                </a:solidFill>
              </a:rPr>
              <a:t>используя </a:t>
            </a:r>
            <a:r>
              <a:rPr lang="ru-RU" sz="2100" dirty="0">
                <a:solidFill>
                  <a:srgbClr val="2A249C"/>
                </a:solidFill>
              </a:rPr>
              <a:t>данные  анализа  результатов  ВПР и ГИА в отчетном году, а также информацию о  планируемых  изменениях  в содержании  ФГОС, содержании и процедурах проведения  ОГЭ и ЕГЭ </a:t>
            </a:r>
            <a:r>
              <a:rPr lang="ru-RU" sz="2100" dirty="0" smtClean="0">
                <a:solidFill>
                  <a:srgbClr val="2A249C"/>
                </a:solidFill>
              </a:rPr>
              <a:t>в последующие  </a:t>
            </a:r>
            <a:r>
              <a:rPr lang="ru-RU" sz="2100" dirty="0">
                <a:solidFill>
                  <a:srgbClr val="2A249C"/>
                </a:solidFill>
              </a:rPr>
              <a:t>годы</a:t>
            </a:r>
            <a:r>
              <a:rPr lang="ru-RU" sz="2100" i="1" u="sng" dirty="0">
                <a:solidFill>
                  <a:srgbClr val="2A249C"/>
                </a:solidFill>
              </a:rPr>
              <a:t>, </a:t>
            </a:r>
          </a:p>
          <a:p>
            <a:pPr eaLnBrk="1" hangingPunct="1"/>
            <a:r>
              <a:rPr lang="ru-RU" sz="2100" b="1" u="sng" dirty="0">
                <a:solidFill>
                  <a:srgbClr val="FF0000"/>
                </a:solidFill>
              </a:rPr>
              <a:t>принять управленческие  решения:</a:t>
            </a:r>
          </a:p>
          <a:p>
            <a:pPr eaLnBrk="1" hangingPunct="1"/>
            <a:r>
              <a:rPr lang="ru-RU" sz="2100" b="1" dirty="0" smtClean="0">
                <a:solidFill>
                  <a:srgbClr val="2A249C"/>
                </a:solidFill>
              </a:rPr>
              <a:t>Об эффективности  ранее принятых управленческих решений и соответствующей деятельности педагогических коллективов, направленных на </a:t>
            </a:r>
            <a:r>
              <a:rPr lang="ru-RU" sz="2100" b="1" dirty="0">
                <a:solidFill>
                  <a:srgbClr val="2A249C"/>
                </a:solidFill>
              </a:rPr>
              <a:t>повышение качества подготовки выпускников всех уровней общего </a:t>
            </a:r>
            <a:r>
              <a:rPr lang="ru-RU" sz="2100" b="1" dirty="0" smtClean="0">
                <a:solidFill>
                  <a:srgbClr val="2A249C"/>
                </a:solidFill>
              </a:rPr>
              <a:t>образования посредством: </a:t>
            </a:r>
            <a:endParaRPr lang="ru-RU" sz="2100" b="1" dirty="0">
              <a:solidFill>
                <a:srgbClr val="2A249C"/>
              </a:solidFill>
            </a:endParaRPr>
          </a:p>
          <a:p>
            <a:pPr eaLnBrk="1" hangingPunct="1">
              <a:buFont typeface="Arial" charset="0"/>
              <a:buAutoNum type="arabicParenR"/>
            </a:pPr>
            <a:r>
              <a:rPr lang="ru-RU" sz="2100" b="1" dirty="0" smtClean="0">
                <a:solidFill>
                  <a:srgbClr val="2A249C"/>
                </a:solidFill>
              </a:rPr>
              <a:t> повышения </a:t>
            </a:r>
            <a:r>
              <a:rPr lang="ru-RU" sz="2100" b="1" dirty="0">
                <a:solidFill>
                  <a:srgbClr val="2A249C"/>
                </a:solidFill>
              </a:rPr>
              <a:t>объективности проведения процедур внутренней оценки качества (текущей и промежуточной аттестации обучающихся), процедур ЕСОКО (прежде всего ВПР и ГИА</a:t>
            </a:r>
            <a:r>
              <a:rPr lang="ru-RU" sz="2100" b="1" dirty="0" smtClean="0">
                <a:solidFill>
                  <a:srgbClr val="2A249C"/>
                </a:solidFill>
              </a:rPr>
              <a:t>) для своевременного выявления и ликвидации учебных дефицитов обучающихся; </a:t>
            </a:r>
            <a:endParaRPr lang="ru-RU" sz="2100" b="1" dirty="0">
              <a:solidFill>
                <a:srgbClr val="2A249C"/>
              </a:solidFill>
            </a:endParaRPr>
          </a:p>
          <a:p>
            <a:pPr eaLnBrk="1" hangingPunct="1">
              <a:buFont typeface="Arial" charset="0"/>
              <a:buAutoNum type="arabicParenR"/>
            </a:pPr>
            <a:r>
              <a:rPr lang="ru-RU" sz="2100" b="1" dirty="0">
                <a:solidFill>
                  <a:srgbClr val="2A249C"/>
                </a:solidFill>
              </a:rPr>
              <a:t> </a:t>
            </a:r>
            <a:r>
              <a:rPr lang="ru-RU" sz="2100" b="1" dirty="0" smtClean="0">
                <a:solidFill>
                  <a:srgbClr val="2A249C"/>
                </a:solidFill>
              </a:rPr>
              <a:t>разработки и реализации индивидуальных программ планов</a:t>
            </a:r>
            <a:r>
              <a:rPr lang="ru-RU" sz="2100" b="1" dirty="0">
                <a:solidFill>
                  <a:srgbClr val="2A249C"/>
                </a:solidFill>
              </a:rPr>
              <a:t>) профессионального </a:t>
            </a:r>
            <a:r>
              <a:rPr lang="ru-RU" sz="2100" b="1" dirty="0" smtClean="0">
                <a:solidFill>
                  <a:srgbClr val="2A249C"/>
                </a:solidFill>
              </a:rPr>
              <a:t>развития педагогов, в том числе  поддержки педагогов, демонстрирующих </a:t>
            </a:r>
            <a:r>
              <a:rPr lang="ru-RU" sz="2100" b="1" dirty="0">
                <a:solidFill>
                  <a:srgbClr val="2A249C"/>
                </a:solidFill>
              </a:rPr>
              <a:t>низкие показатели качества подготовки обучающихся в соответствии с ФГОС (ФК ГОС) (в том числе низкие результаты ВПР, ОГЭ и ЕГЭ)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838" y="224288"/>
            <a:ext cx="12046416" cy="62478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endParaRPr lang="ru-RU" sz="2000" b="1" u="sng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000" b="1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Для ГИА-9</a:t>
            </a:r>
          </a:p>
          <a:p>
            <a:r>
              <a:rPr lang="ru-RU" sz="2000" b="1" dirty="0">
                <a:solidFill>
                  <a:srgbClr val="3904BC"/>
                </a:solidFill>
                <a:latin typeface="+mn-lt"/>
                <a:cs typeface="Times New Roman" pitchFamily="18" charset="0"/>
              </a:rPr>
              <a:t>11 ППЭ ОГЭ, ГВЭ-9 </a:t>
            </a:r>
            <a:r>
              <a:rPr lang="ru-RU" sz="2000" b="1" dirty="0">
                <a:solidFill>
                  <a:srgbClr val="2A249C"/>
                </a:solidFill>
                <a:latin typeface="+mn-lt"/>
                <a:cs typeface="Times New Roman" pitchFamily="18" charset="0"/>
              </a:rPr>
              <a:t>(во всех городских  ОО; организация  доставки сельских школьников в ППЭ школьными автобусами</a:t>
            </a:r>
            <a:r>
              <a:rPr lang="ru-RU" sz="2000" b="1" dirty="0" smtClean="0">
                <a:solidFill>
                  <a:srgbClr val="2A249C"/>
                </a:solidFill>
                <a:latin typeface="+mn-lt"/>
                <a:cs typeface="Times New Roman" pitchFamily="18" charset="0"/>
              </a:rPr>
              <a:t>) + ППЭ ГВЭ-9 на дому </a:t>
            </a:r>
            <a:r>
              <a:rPr lang="ru-RU" sz="2000" b="1" dirty="0">
                <a:solidFill>
                  <a:srgbClr val="2A249C"/>
                </a:solidFill>
                <a:latin typeface="+mn-lt"/>
                <a:cs typeface="Times New Roman" pitchFamily="18" charset="0"/>
              </a:rPr>
              <a:t>; ППОИ </a:t>
            </a:r>
            <a:r>
              <a:rPr lang="ru-RU" sz="2000" b="1" dirty="0" smtClean="0">
                <a:solidFill>
                  <a:srgbClr val="2A249C"/>
                </a:solidFill>
                <a:latin typeface="+mn-lt"/>
                <a:cs typeface="Times New Roman" pitchFamily="18" charset="0"/>
              </a:rPr>
              <a:t>(МБОУ </a:t>
            </a:r>
            <a:r>
              <a:rPr lang="ru-RU" sz="2000" b="1" dirty="0">
                <a:solidFill>
                  <a:srgbClr val="2A249C"/>
                </a:solidFill>
                <a:latin typeface="+mn-lt"/>
                <a:cs typeface="Times New Roman" pitchFamily="18" charset="0"/>
              </a:rPr>
              <a:t>ДПО «УМЦРО»)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С </a:t>
            </a:r>
            <a:r>
              <a:rPr lang="ru-RU" sz="20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целью повышения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объективности процедур в </a:t>
            </a:r>
            <a:r>
              <a:rPr lang="ru-RU" sz="2000" b="1" dirty="0" smtClean="0">
                <a:solidFill>
                  <a:srgbClr val="2A249C"/>
                </a:solidFill>
                <a:latin typeface="+mn-lt"/>
                <a:cs typeface="Times New Roman" pitchFamily="18" charset="0"/>
              </a:rPr>
              <a:t>ППЭ: </a:t>
            </a:r>
            <a:r>
              <a:rPr lang="ru-RU" sz="2000" b="1" dirty="0" err="1" smtClean="0">
                <a:solidFill>
                  <a:srgbClr val="2A249C"/>
                </a:solidFill>
                <a:latin typeface="+mn-lt"/>
                <a:cs typeface="Times New Roman" pitchFamily="18" charset="0"/>
              </a:rPr>
              <a:t>м</a:t>
            </a:r>
            <a:r>
              <a:rPr lang="ru-RU" sz="2000" b="1" dirty="0" err="1" smtClean="0">
                <a:solidFill>
                  <a:srgbClr val="3904BC"/>
                </a:solidFill>
                <a:latin typeface="+mn-lt"/>
                <a:cs typeface="Times New Roman" pitchFamily="18" charset="0"/>
              </a:rPr>
              <a:t>еталлодетекторы</a:t>
            </a:r>
            <a:r>
              <a:rPr lang="ru-RU" sz="2000" b="1" dirty="0">
                <a:solidFill>
                  <a:srgbClr val="3904BC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3904BC"/>
                </a:solidFill>
                <a:latin typeface="+mn-lt"/>
                <a:cs typeface="Times New Roman" pitchFamily="18" charset="0"/>
              </a:rPr>
              <a:t>(11 ППЭ+ППОИ), видеозапись (12 ППЭ+ППОИ), средства подавления мобильной связи (8ППЭ+ППОИ), сканирование работ в штабе ППЭ, </a:t>
            </a:r>
            <a:r>
              <a:rPr lang="ru-RU" sz="2000" b="1" dirty="0">
                <a:solidFill>
                  <a:srgbClr val="3904BC"/>
                </a:solidFill>
                <a:latin typeface="+mn-lt"/>
                <a:cs typeface="Times New Roman" pitchFamily="18" charset="0"/>
              </a:rPr>
              <a:t>сдача ОГЭ  по предметам по выбору в ППЭ  не  по месту обучения  выпускников  </a:t>
            </a:r>
            <a:r>
              <a:rPr lang="ru-RU" sz="2000" b="1" dirty="0">
                <a:solidFill>
                  <a:srgbClr val="2A249C"/>
                </a:solidFill>
                <a:latin typeface="+mn-lt"/>
                <a:cs typeface="Times New Roman" pitchFamily="18" charset="0"/>
              </a:rPr>
              <a:t>(</a:t>
            </a:r>
            <a:r>
              <a:rPr lang="ru-RU" sz="2000" b="1" dirty="0" err="1">
                <a:solidFill>
                  <a:srgbClr val="2A249C"/>
                </a:solidFill>
                <a:latin typeface="+mn-lt"/>
                <a:cs typeface="Times New Roman" pitchFamily="18" charset="0"/>
              </a:rPr>
              <a:t>искл</a:t>
            </a:r>
            <a:r>
              <a:rPr lang="ru-RU" sz="2000" b="1" dirty="0">
                <a:solidFill>
                  <a:srgbClr val="2A249C"/>
                </a:solidFill>
                <a:latin typeface="+mn-lt"/>
                <a:cs typeface="Times New Roman" pitchFamily="18" charset="0"/>
              </a:rPr>
              <a:t>. : ОГЭ по  обществознанию и информатике) </a:t>
            </a:r>
            <a:endParaRPr lang="ru-RU" sz="2000" b="1" dirty="0" smtClean="0">
              <a:solidFill>
                <a:srgbClr val="2A249C"/>
              </a:solidFill>
              <a:latin typeface="+mn-lt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3904BC"/>
                </a:solidFill>
                <a:latin typeface="+mn-lt"/>
              </a:rPr>
              <a:t>                                                        </a:t>
            </a:r>
            <a:r>
              <a:rPr lang="ru-RU" sz="2000" b="1" u="sng" dirty="0">
                <a:solidFill>
                  <a:srgbClr val="FF0000"/>
                </a:solidFill>
                <a:latin typeface="+mn-lt"/>
              </a:rPr>
              <a:t>Для ГИА-11                          </a:t>
            </a:r>
            <a:r>
              <a:rPr lang="ru-RU" sz="2000" b="1" i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b="1" i="1" dirty="0">
                <a:solidFill>
                  <a:srgbClr val="C00000"/>
                </a:solidFill>
                <a:latin typeface="+mn-lt"/>
              </a:rPr>
            </a:br>
            <a:r>
              <a:rPr lang="ru-RU" sz="2000" b="1" dirty="0">
                <a:solidFill>
                  <a:srgbClr val="2A249C"/>
                </a:solidFill>
                <a:latin typeface="+mn-lt"/>
              </a:rPr>
              <a:t>4 ППЭ ЕГЭ (МАОУ «СОШ №40», МАОУ «Гимназия№41», МАОУ «СОШ №48», МАОУ «Лицей №58</a:t>
            </a:r>
            <a:r>
              <a:rPr lang="ru-RU" sz="2000" b="1" dirty="0" smtClean="0">
                <a:solidFill>
                  <a:srgbClr val="2A249C"/>
                </a:solidFill>
                <a:latin typeface="+mn-lt"/>
              </a:rPr>
              <a:t>»), ППЭ ГВЭ-11 ( МАОУ «СОШ №54»).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С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целью повышения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объективности все ППЭ оборудованы: </a:t>
            </a:r>
            <a:r>
              <a:rPr lang="ru-RU" sz="2000" b="1" dirty="0" err="1" smtClean="0">
                <a:solidFill>
                  <a:srgbClr val="2A249C"/>
                </a:solidFill>
                <a:latin typeface="+mn-lt"/>
              </a:rPr>
              <a:t>металлодетекторами</a:t>
            </a:r>
            <a:r>
              <a:rPr lang="ru-RU" sz="2000" b="1" dirty="0">
                <a:solidFill>
                  <a:srgbClr val="2A249C"/>
                </a:solidFill>
                <a:latin typeface="+mn-lt"/>
              </a:rPr>
              <a:t>, оборудованием для  видеонаблюдения в режиме он-</a:t>
            </a:r>
            <a:r>
              <a:rPr lang="ru-RU" sz="2000" b="1" dirty="0" err="1">
                <a:solidFill>
                  <a:srgbClr val="2A249C"/>
                </a:solidFill>
                <a:latin typeface="+mn-lt"/>
              </a:rPr>
              <a:t>лайн</a:t>
            </a:r>
            <a:r>
              <a:rPr lang="ru-RU" sz="2000" b="1" dirty="0">
                <a:solidFill>
                  <a:srgbClr val="2A249C"/>
                </a:solidFill>
                <a:latin typeface="+mn-lt"/>
              </a:rPr>
              <a:t>, средствами подавления сигналов мобильной связи, оборудованием для печати ЭМ в аудиториях и сканирования экзаменационных материалов в </a:t>
            </a:r>
            <a:r>
              <a:rPr lang="ru-RU" sz="2000" b="1" dirty="0" smtClean="0">
                <a:solidFill>
                  <a:srgbClr val="2A249C"/>
                </a:solidFill>
                <a:latin typeface="+mn-lt"/>
              </a:rPr>
              <a:t>штабе ППЭ</a:t>
            </a:r>
            <a:endParaRPr lang="ru-RU" sz="2000" b="1" dirty="0">
              <a:solidFill>
                <a:srgbClr val="2A249C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+mn-lt"/>
              </a:rPr>
              <a:t>   Контроль за соблюдением Порядка ГИА-9 и ГИА-11 </a:t>
            </a:r>
            <a:r>
              <a:rPr lang="ru-RU" sz="2000" b="1" dirty="0">
                <a:solidFill>
                  <a:srgbClr val="2A249C"/>
                </a:solidFill>
                <a:latin typeface="+mn-lt"/>
              </a:rPr>
              <a:t>в ППЭ и ППОИ осуществляли члены ГЭК, общественные наблюдатели, представители Управления по контролю и надзору МОПО СО</a:t>
            </a:r>
            <a:br>
              <a:rPr lang="ru-RU" sz="2000" b="1" dirty="0">
                <a:solidFill>
                  <a:srgbClr val="2A249C"/>
                </a:solidFill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endParaRPr lang="ru-RU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47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5461" y="845389"/>
            <a:ext cx="11218985" cy="5766427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ru-RU" sz="11200" b="1" dirty="0">
                <a:solidFill>
                  <a:srgbClr val="FF0000"/>
                </a:solidFill>
              </a:rPr>
              <a:t>                                       </a:t>
            </a:r>
            <a:r>
              <a:rPr lang="ru-RU" sz="11200" b="1" u="sng" dirty="0">
                <a:solidFill>
                  <a:srgbClr val="FF0000"/>
                </a:solidFill>
              </a:rPr>
              <a:t> </a:t>
            </a:r>
            <a:r>
              <a:rPr lang="ru-RU" sz="12800" b="1" u="sng" dirty="0">
                <a:solidFill>
                  <a:srgbClr val="FF0000"/>
                </a:solidFill>
              </a:rPr>
              <a:t>Кадровые условия</a:t>
            </a:r>
          </a:p>
          <a:p>
            <a:pPr>
              <a:spcAft>
                <a:spcPts val="0"/>
              </a:spcAft>
              <a:buNone/>
              <a:defRPr/>
            </a:pPr>
            <a:endParaRPr lang="ru-RU" sz="11200" b="1" i="1" dirty="0">
              <a:solidFill>
                <a:srgbClr val="C00000"/>
              </a:solidFill>
            </a:endParaRPr>
          </a:p>
          <a:p>
            <a:pPr>
              <a:spcAft>
                <a:spcPts val="0"/>
              </a:spcAft>
              <a:buNone/>
              <a:defRPr/>
            </a:pPr>
            <a:r>
              <a:rPr lang="ru-RU" sz="11200" b="1" i="1" dirty="0">
                <a:solidFill>
                  <a:srgbClr val="C00000"/>
                </a:solidFill>
              </a:rPr>
              <a:t>Показатели:</a:t>
            </a:r>
          </a:p>
          <a:p>
            <a:pPr>
              <a:spcAft>
                <a:spcPts val="0"/>
              </a:spcAft>
              <a:buNone/>
              <a:defRPr/>
            </a:pPr>
            <a:r>
              <a:rPr lang="ru-RU" sz="11200" b="1" dirty="0">
                <a:solidFill>
                  <a:srgbClr val="3904BC"/>
                </a:solidFill>
              </a:rPr>
              <a:t>1. Профессиональный уровень педагогических и управленческих кадров, непосредственно организующих реализацию образовательных программ, в том числе подготовку обучающихся к экзаменам ГИА.</a:t>
            </a:r>
          </a:p>
          <a:p>
            <a:pPr>
              <a:spcAft>
                <a:spcPts val="0"/>
              </a:spcAft>
              <a:buNone/>
              <a:defRPr/>
            </a:pPr>
            <a:r>
              <a:rPr lang="ru-RU" sz="11200" b="1" dirty="0">
                <a:solidFill>
                  <a:srgbClr val="3904BC"/>
                </a:solidFill>
              </a:rPr>
              <a:t>2. Уровень подготовки кадров для проведения ГИА, т.е. руководителей и сотрудников ППЭ, членов ГЭК, экспертов предметных комиссий и т.п. </a:t>
            </a:r>
          </a:p>
          <a:p>
            <a:pPr>
              <a:spcAft>
                <a:spcPts val="0"/>
              </a:spcAft>
              <a:buNone/>
              <a:defRPr/>
            </a:pPr>
            <a:r>
              <a:rPr lang="ru-RU" sz="9600" b="1" dirty="0">
                <a:solidFill>
                  <a:srgbClr val="FF0000"/>
                </a:solidFill>
              </a:rPr>
              <a:t>К подготовке и проведению ГИА в основной период </a:t>
            </a:r>
            <a:r>
              <a:rPr lang="ru-RU" sz="9600" b="1" dirty="0" smtClean="0">
                <a:solidFill>
                  <a:srgbClr val="FF0000"/>
                </a:solidFill>
              </a:rPr>
              <a:t>2019 </a:t>
            </a:r>
            <a:r>
              <a:rPr lang="ru-RU" sz="9600" b="1" dirty="0">
                <a:solidFill>
                  <a:srgbClr val="FF0000"/>
                </a:solidFill>
              </a:rPr>
              <a:t>года </a:t>
            </a:r>
            <a:r>
              <a:rPr lang="ru-RU" sz="9600" b="1" dirty="0">
                <a:solidFill>
                  <a:srgbClr val="3904BC"/>
                </a:solidFill>
              </a:rPr>
              <a:t>на территории </a:t>
            </a:r>
            <a:r>
              <a:rPr lang="ru-RU" sz="9600" b="1" dirty="0" err="1">
                <a:solidFill>
                  <a:srgbClr val="3904BC"/>
                </a:solidFill>
              </a:rPr>
              <a:t>Новоуральского</a:t>
            </a:r>
            <a:r>
              <a:rPr lang="ru-RU" sz="9600" b="1" dirty="0">
                <a:solidFill>
                  <a:srgbClr val="3904BC"/>
                </a:solidFill>
              </a:rPr>
              <a:t> ГО</a:t>
            </a:r>
            <a:r>
              <a:rPr lang="ru-RU" sz="9600" b="1" dirty="0">
                <a:solidFill>
                  <a:srgbClr val="FF0000"/>
                </a:solidFill>
              </a:rPr>
              <a:t> были </a:t>
            </a:r>
            <a:r>
              <a:rPr lang="ru-RU" sz="9600" b="1" dirty="0">
                <a:solidFill>
                  <a:srgbClr val="3904BC"/>
                </a:solidFill>
              </a:rPr>
              <a:t>привлечены около 500 специалистов различных ведомств</a:t>
            </a:r>
            <a:r>
              <a:rPr lang="ru-RU" sz="9600" b="1" dirty="0">
                <a:solidFill>
                  <a:srgbClr val="FF0000"/>
                </a:solidFill>
              </a:rPr>
              <a:t>, в том числе медицинских работников, сотрудников полиции и ЧОП, ПАО «Ростелеком», иных организаций и ведомств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ru-RU" sz="11200" b="1" dirty="0">
              <a:solidFill>
                <a:srgbClr val="0070C0"/>
              </a:solidFill>
            </a:endParaRPr>
          </a:p>
          <a:p>
            <a:pPr marL="0" indent="0">
              <a:spcAft>
                <a:spcPts val="0"/>
              </a:spcAft>
              <a:buNone/>
              <a:defRPr/>
            </a:pPr>
            <a:endParaRPr lang="ru-RU" b="1" dirty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Текст 2"/>
          <p:cNvSpPr>
            <a:spLocks noGrp="1"/>
          </p:cNvSpPr>
          <p:nvPr>
            <p:ph type="body" idx="1"/>
          </p:nvPr>
        </p:nvSpPr>
        <p:spPr>
          <a:xfrm>
            <a:off x="831851" y="2817814"/>
            <a:ext cx="10515600" cy="3271837"/>
          </a:xfrm>
        </p:spPr>
        <p:txBody>
          <a:bodyPr/>
          <a:lstStyle/>
          <a:p>
            <a:pPr algn="ctr" eaLnBrk="1" hangingPunct="1"/>
            <a:r>
              <a:rPr lang="ru-RU" sz="3200" b="1" dirty="0">
                <a:solidFill>
                  <a:srgbClr val="FF0000"/>
                </a:solidFill>
              </a:rPr>
              <a:t>Результаты государственной итоговой аттестации обучающихся, завершивших освоение основных образовательных программ основного общего образования – ГИА-9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sz="quarter" idx="13"/>
          </p:nvPr>
        </p:nvSpPr>
        <p:spPr>
          <a:xfrm>
            <a:off x="241541" y="179295"/>
            <a:ext cx="11731924" cy="64285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ГИА-9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Из</a:t>
            </a:r>
            <a:r>
              <a:rPr lang="ru-RU" sz="3200" dirty="0">
                <a:solidFill>
                  <a:srgbClr val="3904BC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777</a:t>
            </a:r>
            <a:r>
              <a:rPr lang="ru-RU" sz="3200" dirty="0" smtClean="0">
                <a:solidFill>
                  <a:srgbClr val="3904BC"/>
                </a:solidFill>
              </a:rPr>
              <a:t> </a:t>
            </a:r>
            <a:r>
              <a:rPr lang="ru-RU" sz="3200" b="1" dirty="0">
                <a:solidFill>
                  <a:srgbClr val="3904BC"/>
                </a:solidFill>
              </a:rPr>
              <a:t>обучающихся девятых классов в </a:t>
            </a:r>
            <a:r>
              <a:rPr lang="ru-RU" sz="3200" b="1" dirty="0" smtClean="0">
                <a:solidFill>
                  <a:srgbClr val="3904BC"/>
                </a:solidFill>
              </a:rPr>
              <a:t>2019 </a:t>
            </a:r>
            <a:r>
              <a:rPr lang="ru-RU" sz="3200" b="1" dirty="0">
                <a:solidFill>
                  <a:srgbClr val="3904BC"/>
                </a:solidFill>
              </a:rPr>
              <a:t>г.:</a:t>
            </a:r>
          </a:p>
          <a:p>
            <a:pPr eaLnBrk="1" hangingPunct="1"/>
            <a:r>
              <a:rPr lang="ru-RU" sz="3200" b="1" dirty="0">
                <a:solidFill>
                  <a:srgbClr val="3904BC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к </a:t>
            </a:r>
            <a:r>
              <a:rPr lang="ru-RU" sz="3200" b="1" dirty="0" smtClean="0">
                <a:solidFill>
                  <a:srgbClr val="FF0000"/>
                </a:solidFill>
              </a:rPr>
              <a:t>ГИА </a:t>
            </a:r>
            <a:r>
              <a:rPr lang="ru-RU" sz="3200" b="1" dirty="0">
                <a:solidFill>
                  <a:srgbClr val="FF0000"/>
                </a:solidFill>
              </a:rPr>
              <a:t>допущены </a:t>
            </a:r>
            <a:r>
              <a:rPr lang="ru-RU" sz="3200" b="1" dirty="0" smtClean="0">
                <a:solidFill>
                  <a:srgbClr val="FF0000"/>
                </a:solidFill>
              </a:rPr>
              <a:t>770 </a:t>
            </a:r>
            <a:r>
              <a:rPr lang="ru-RU" sz="3200" b="1" dirty="0">
                <a:solidFill>
                  <a:srgbClr val="FF0000"/>
                </a:solidFill>
              </a:rPr>
              <a:t>человек </a:t>
            </a:r>
            <a:r>
              <a:rPr lang="ru-RU" sz="3200" b="1" dirty="0">
                <a:solidFill>
                  <a:srgbClr val="3904BC"/>
                </a:solidFill>
              </a:rPr>
              <a:t>(</a:t>
            </a:r>
            <a:r>
              <a:rPr lang="ru-RU" sz="3200" b="1" dirty="0" smtClean="0">
                <a:solidFill>
                  <a:srgbClr val="3904BC"/>
                </a:solidFill>
              </a:rPr>
              <a:t>98,3%) </a:t>
            </a:r>
            <a:endParaRPr lang="ru-RU" sz="3200" b="1" dirty="0">
              <a:solidFill>
                <a:srgbClr val="3904BC"/>
              </a:solidFill>
            </a:endParaRPr>
          </a:p>
          <a:p>
            <a:pPr eaLnBrk="1" hangingPunct="1"/>
            <a:r>
              <a:rPr lang="ru-RU" sz="3200" b="1" dirty="0">
                <a:solidFill>
                  <a:srgbClr val="FF0000"/>
                </a:solidFill>
              </a:rPr>
              <a:t>к ГИА не допущены </a:t>
            </a:r>
            <a:r>
              <a:rPr lang="ru-RU" sz="3200" b="1" dirty="0">
                <a:solidFill>
                  <a:srgbClr val="3904BC"/>
                </a:solidFill>
              </a:rPr>
              <a:t>6</a:t>
            </a:r>
            <a:r>
              <a:rPr lang="ru-RU" sz="3200" dirty="0" smtClean="0">
                <a:solidFill>
                  <a:srgbClr val="3904BC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человек</a:t>
            </a:r>
            <a:r>
              <a:rPr lang="ru-RU" sz="3200" dirty="0" smtClean="0">
                <a:solidFill>
                  <a:srgbClr val="3904BC"/>
                </a:solidFill>
              </a:rPr>
              <a:t> </a:t>
            </a:r>
            <a:r>
              <a:rPr lang="ru-RU" sz="3200" dirty="0">
                <a:solidFill>
                  <a:srgbClr val="3904BC"/>
                </a:solidFill>
              </a:rPr>
              <a:t>(МАОУ «Школа-интернат №53</a:t>
            </a:r>
            <a:r>
              <a:rPr lang="ru-RU" sz="3200" dirty="0" smtClean="0">
                <a:solidFill>
                  <a:srgbClr val="3904BC"/>
                </a:solidFill>
              </a:rPr>
              <a:t>»), </a:t>
            </a:r>
            <a:r>
              <a:rPr lang="ru-RU" sz="3200" b="1" dirty="0" smtClean="0">
                <a:solidFill>
                  <a:srgbClr val="3904BC"/>
                </a:solidFill>
              </a:rPr>
              <a:t>1</a:t>
            </a:r>
            <a:r>
              <a:rPr lang="ru-RU" sz="3200" dirty="0" smtClean="0">
                <a:solidFill>
                  <a:srgbClr val="3904BC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человек</a:t>
            </a:r>
            <a:r>
              <a:rPr lang="ru-RU" sz="3200" dirty="0" smtClean="0">
                <a:solidFill>
                  <a:srgbClr val="3904BC"/>
                </a:solidFill>
              </a:rPr>
              <a:t> (МАОУ «СОШ №45»);</a:t>
            </a:r>
            <a:endParaRPr lang="ru-RU" sz="3200" dirty="0">
              <a:solidFill>
                <a:srgbClr val="3904BC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Участвовали </a:t>
            </a:r>
            <a:r>
              <a:rPr lang="ru-RU" sz="3200" b="1" dirty="0">
                <a:solidFill>
                  <a:srgbClr val="FF0000"/>
                </a:solidFill>
              </a:rPr>
              <a:t>в ГИА-9 в основной период </a:t>
            </a:r>
            <a:r>
              <a:rPr lang="ru-RU" sz="3200" b="1" dirty="0" smtClean="0">
                <a:solidFill>
                  <a:srgbClr val="FF0000"/>
                </a:solidFill>
              </a:rPr>
              <a:t>2019 </a:t>
            </a:r>
            <a:r>
              <a:rPr lang="ru-RU" sz="3200" b="1" dirty="0">
                <a:solidFill>
                  <a:srgbClr val="FF0000"/>
                </a:solidFill>
              </a:rPr>
              <a:t>г.: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в форме ОГЭ – </a:t>
            </a:r>
            <a:r>
              <a:rPr lang="ru-RU" sz="3200" b="1" dirty="0" smtClean="0">
                <a:solidFill>
                  <a:srgbClr val="2A249C"/>
                </a:solidFill>
              </a:rPr>
              <a:t>764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человек; в форме ГВЭ – </a:t>
            </a:r>
            <a:r>
              <a:rPr lang="ru-RU" sz="3200" b="1" dirty="0">
                <a:solidFill>
                  <a:srgbClr val="2A249C"/>
                </a:solidFill>
              </a:rPr>
              <a:t>6</a:t>
            </a:r>
            <a:r>
              <a:rPr lang="ru-RU" sz="3200" dirty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человек</a:t>
            </a:r>
            <a:r>
              <a:rPr lang="ru-RU" sz="3200" dirty="0" smtClean="0">
                <a:solidFill>
                  <a:srgbClr val="3904BC"/>
                </a:solidFill>
              </a:rPr>
              <a:t> </a:t>
            </a:r>
            <a:r>
              <a:rPr lang="ru-RU" sz="3200" b="1" dirty="0">
                <a:solidFill>
                  <a:srgbClr val="3904BC"/>
                </a:solidFill>
              </a:rPr>
              <a:t>(выбрали два обязательных </a:t>
            </a:r>
            <a:r>
              <a:rPr lang="ru-RU" sz="3200" b="1" dirty="0" smtClean="0">
                <a:solidFill>
                  <a:srgbClr val="3904BC"/>
                </a:solidFill>
              </a:rPr>
              <a:t>экзамена)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200" b="1" dirty="0" smtClean="0">
                <a:solidFill>
                  <a:srgbClr val="FF0000"/>
                </a:solidFill>
              </a:rPr>
              <a:t>Успешно сдали ГИА-9 </a:t>
            </a:r>
            <a:r>
              <a:rPr lang="ru-RU" sz="3200" b="1" dirty="0">
                <a:solidFill>
                  <a:srgbClr val="2A249C"/>
                </a:solidFill>
              </a:rPr>
              <a:t>738</a:t>
            </a:r>
            <a:r>
              <a:rPr lang="ru-RU" sz="3200" b="1" dirty="0" smtClean="0">
                <a:solidFill>
                  <a:srgbClr val="FF0000"/>
                </a:solidFill>
              </a:rPr>
              <a:t> человек </a:t>
            </a:r>
            <a:r>
              <a:rPr lang="ru-RU" sz="3200" b="1" dirty="0">
                <a:solidFill>
                  <a:srgbClr val="3904BC"/>
                </a:solidFill>
              </a:rPr>
              <a:t>(95,8</a:t>
            </a:r>
            <a:r>
              <a:rPr lang="ru-RU" sz="3200" b="1" dirty="0" smtClean="0">
                <a:solidFill>
                  <a:srgbClr val="3904BC"/>
                </a:solidFill>
              </a:rPr>
              <a:t>%)</a:t>
            </a:r>
          </a:p>
          <a:p>
            <a:pPr eaLnBrk="1" hangingPunct="1"/>
            <a:r>
              <a:rPr lang="ru-RU" sz="3200" b="1" dirty="0">
                <a:solidFill>
                  <a:srgbClr val="3904BC"/>
                </a:solidFill>
              </a:rPr>
              <a:t>В</a:t>
            </a:r>
            <a:r>
              <a:rPr lang="ru-RU" sz="3200" b="1" dirty="0" smtClean="0">
                <a:solidFill>
                  <a:srgbClr val="3904BC"/>
                </a:solidFill>
              </a:rPr>
              <a:t> дополнительные сроки (сентябрь) 2019 г. ОГЭ будут сдавать 31 человек; ГВЭ-9 – 1 человек </a:t>
            </a:r>
            <a:endParaRPr lang="ru-RU" sz="3200" b="1" dirty="0">
              <a:solidFill>
                <a:srgbClr val="3904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 flipV="1">
            <a:off x="6159260" y="3001993"/>
            <a:ext cx="5196128" cy="86265"/>
          </a:xfrm>
        </p:spPr>
        <p:txBody>
          <a:bodyPr/>
          <a:lstStyle/>
          <a:p>
            <a:endParaRPr lang="ru-RU" sz="2800" u="sng" dirty="0">
              <a:solidFill>
                <a:srgbClr val="FF0000"/>
              </a:solidFill>
            </a:endParaRPr>
          </a:p>
          <a:p>
            <a:endParaRPr lang="ru-RU" sz="2800" u="sng" dirty="0">
              <a:solidFill>
                <a:srgbClr val="FF0000"/>
              </a:solidFill>
            </a:endParaRPr>
          </a:p>
          <a:p>
            <a:endParaRPr lang="ru-RU" u="sng" dirty="0">
              <a:solidFill>
                <a:srgbClr val="FF0000"/>
              </a:solidFill>
            </a:endParaRPr>
          </a:p>
          <a:p>
            <a:endParaRPr lang="ru-RU" u="sng" dirty="0" smtClean="0">
              <a:solidFill>
                <a:srgbClr val="FF0000"/>
              </a:solidFill>
            </a:endParaRPr>
          </a:p>
          <a:p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39789" y="1587260"/>
            <a:ext cx="5157787" cy="436670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ОГЭ по </a:t>
            </a:r>
            <a:r>
              <a:rPr lang="ru-RU" sz="2400" b="1" u="sng" dirty="0" smtClean="0">
                <a:solidFill>
                  <a:srgbClr val="FF0000"/>
                </a:solidFill>
              </a:rPr>
              <a:t>РУССКОМУ ЯЗЫКУ</a:t>
            </a:r>
            <a:endParaRPr lang="ru-RU" sz="2400" b="1" u="sng" dirty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3904BC"/>
                </a:solidFill>
              </a:rPr>
              <a:t>Справились – 99,7%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3904BC"/>
                </a:solidFill>
              </a:rPr>
              <a:t>Сдали на «4» и «5» – 80,1%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3904BC"/>
                </a:solidFill>
              </a:rPr>
              <a:t>Средняя отметка – 4,2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3904BC"/>
                </a:solidFill>
              </a:rPr>
              <a:t>Медиана по первичному баллу – 33 из 39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3904BC"/>
                </a:solidFill>
              </a:rPr>
              <a:t>Лучший результат – 39 (100% выполнения)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3904BC"/>
                </a:solidFill>
              </a:rPr>
              <a:t>Размах набранных баллов – от 13  до 39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 smtClean="0">
              <a:solidFill>
                <a:srgbClr val="3904BC"/>
              </a:solidFill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245526" y="1552756"/>
            <a:ext cx="5279367" cy="4154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38" tIns="45719" rIns="91438" bIns="45719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+mn-lt"/>
              </a:rPr>
              <a:t>ОГЭ по МАТЕМАТИКЕ</a:t>
            </a:r>
          </a:p>
          <a:p>
            <a:endParaRPr lang="ru-RU" sz="2400" b="1" u="sng" dirty="0">
              <a:solidFill>
                <a:srgbClr val="FF0000"/>
              </a:solidFill>
              <a:latin typeface="+mn-lt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3904BC"/>
                </a:solidFill>
                <a:latin typeface="+mn-lt"/>
              </a:rPr>
              <a:t>Справились – </a:t>
            </a:r>
            <a:r>
              <a:rPr lang="ru-RU" sz="2400" b="1" dirty="0" smtClean="0">
                <a:solidFill>
                  <a:srgbClr val="3904BC"/>
                </a:solidFill>
                <a:latin typeface="+mn-lt"/>
              </a:rPr>
              <a:t>97,1%</a:t>
            </a:r>
            <a:endParaRPr lang="ru-RU" sz="2400" b="1" dirty="0">
              <a:solidFill>
                <a:srgbClr val="3904BC"/>
              </a:solidFill>
              <a:latin typeface="+mn-lt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3904BC"/>
                </a:solidFill>
                <a:latin typeface="+mn-lt"/>
              </a:rPr>
              <a:t>Сдали на «4» и «5» – </a:t>
            </a:r>
            <a:r>
              <a:rPr lang="ru-RU" sz="2400" b="1" dirty="0" smtClean="0">
                <a:solidFill>
                  <a:srgbClr val="3904BC"/>
                </a:solidFill>
                <a:latin typeface="+mn-lt"/>
              </a:rPr>
              <a:t>62%</a:t>
            </a:r>
            <a:endParaRPr lang="ru-RU" sz="2400" b="1" dirty="0">
              <a:solidFill>
                <a:srgbClr val="3904BC"/>
              </a:solidFill>
              <a:latin typeface="+mn-lt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3904BC"/>
                </a:solidFill>
                <a:latin typeface="+mn-lt"/>
              </a:rPr>
              <a:t>Средняя  отметка  - </a:t>
            </a:r>
            <a:r>
              <a:rPr lang="ru-RU" sz="2400" b="1" dirty="0" smtClean="0">
                <a:solidFill>
                  <a:srgbClr val="3904BC"/>
                </a:solidFill>
                <a:latin typeface="+mn-lt"/>
              </a:rPr>
              <a:t>3,7</a:t>
            </a:r>
            <a:endParaRPr lang="ru-RU" sz="2400" b="1" dirty="0">
              <a:solidFill>
                <a:srgbClr val="3904BC"/>
              </a:solidFill>
              <a:latin typeface="+mn-lt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3904BC"/>
                </a:solidFill>
                <a:latin typeface="+mn-lt"/>
              </a:rPr>
              <a:t>Медиана по первичному  баллу – 17 </a:t>
            </a:r>
            <a:r>
              <a:rPr lang="ru-RU" sz="2400" b="1" dirty="0" smtClean="0">
                <a:solidFill>
                  <a:srgbClr val="3904BC"/>
                </a:solidFill>
                <a:latin typeface="+mn-lt"/>
              </a:rPr>
              <a:t>из 32 </a:t>
            </a:r>
            <a:endParaRPr lang="ru-RU" sz="2400" b="1" dirty="0">
              <a:solidFill>
                <a:srgbClr val="3904BC"/>
              </a:solidFill>
              <a:latin typeface="+mn-lt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3904BC"/>
                </a:solidFill>
                <a:latin typeface="+mn-lt"/>
              </a:rPr>
              <a:t>Лучший результат – </a:t>
            </a:r>
            <a:r>
              <a:rPr lang="ru-RU" sz="2400" b="1" dirty="0" smtClean="0">
                <a:solidFill>
                  <a:srgbClr val="3904BC"/>
                </a:solidFill>
                <a:latin typeface="+mn-lt"/>
              </a:rPr>
              <a:t>31 (96,9% </a:t>
            </a:r>
            <a:r>
              <a:rPr lang="ru-RU" sz="2400" b="1" dirty="0">
                <a:solidFill>
                  <a:srgbClr val="3904BC"/>
                </a:solidFill>
                <a:latin typeface="+mn-lt"/>
              </a:rPr>
              <a:t>выполнения)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3904BC"/>
                </a:solidFill>
                <a:latin typeface="+mn-lt"/>
              </a:rPr>
              <a:t>Размах </a:t>
            </a:r>
            <a:r>
              <a:rPr lang="ru-RU" sz="2400" b="1" dirty="0">
                <a:solidFill>
                  <a:srgbClr val="3904BC"/>
                </a:solidFill>
                <a:latin typeface="+mn-lt"/>
              </a:rPr>
              <a:t>набранных баллов – от </a:t>
            </a:r>
            <a:r>
              <a:rPr lang="ru-RU" sz="2400" b="1" dirty="0" smtClean="0">
                <a:solidFill>
                  <a:srgbClr val="3904BC"/>
                </a:solidFill>
                <a:latin typeface="+mn-lt"/>
              </a:rPr>
              <a:t>2 </a:t>
            </a:r>
            <a:r>
              <a:rPr lang="ru-RU" sz="2400" b="1" dirty="0">
                <a:solidFill>
                  <a:srgbClr val="3904BC"/>
                </a:solidFill>
                <a:latin typeface="+mn-lt"/>
              </a:rPr>
              <a:t>до </a:t>
            </a:r>
            <a:r>
              <a:rPr lang="ru-RU" sz="2400" b="1" dirty="0" smtClean="0">
                <a:solidFill>
                  <a:srgbClr val="3904BC"/>
                </a:solidFill>
                <a:latin typeface="+mn-lt"/>
              </a:rPr>
              <a:t>31</a:t>
            </a:r>
            <a:endParaRPr lang="ru-RU" sz="2400" dirty="0">
              <a:solidFill>
                <a:srgbClr val="3904BC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57268" y="120772"/>
            <a:ext cx="5486400" cy="1200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ГИА-9 </a:t>
            </a:r>
            <a:endParaRPr lang="ru-RU" sz="3600" b="1" dirty="0"/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основной этап  </a:t>
            </a:r>
            <a:r>
              <a:rPr lang="ru-RU" sz="3600" b="1" dirty="0" smtClean="0">
                <a:solidFill>
                  <a:srgbClr val="FF0000"/>
                </a:solidFill>
              </a:rPr>
              <a:t>2019: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481913"/>
          </a:xfrm>
          <a:solidFill>
            <a:srgbClr val="0070C0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Выборы выпускниками учебных предметов для сдачи ОГЭ(% от общего числа сдававших ОГЭ)</a:t>
            </a:r>
            <a:endParaRPr lang="ru-RU" sz="2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663379"/>
              </p:ext>
            </p:extLst>
          </p:nvPr>
        </p:nvGraphicFramePr>
        <p:xfrm>
          <a:off x="167268" y="494270"/>
          <a:ext cx="11935085" cy="6252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9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432485"/>
          </a:xfrm>
          <a:solidFill>
            <a:srgbClr val="0070C0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Успешность сдачи ОГЭ (%)</a:t>
            </a:r>
            <a:br>
              <a:rPr lang="ru-RU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438714"/>
              </p:ext>
            </p:extLst>
          </p:nvPr>
        </p:nvGraphicFramePr>
        <p:xfrm>
          <a:off x="98854" y="432487"/>
          <a:ext cx="11986054" cy="625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03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68" y="89647"/>
            <a:ext cx="11924270" cy="627529"/>
          </a:xfrm>
          <a:solidFill>
            <a:srgbClr val="0070C0"/>
          </a:solidFill>
        </p:spPr>
        <p:txBody>
          <a:bodyPr/>
          <a:lstStyle/>
          <a:p>
            <a:pPr marL="0" indent="0" algn="ctr">
              <a:buNone/>
              <a:defRPr sz="2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Доля выпускников, получивших за ОГЭ </a:t>
            </a:r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</a:t>
            </a: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4" и "5"  </a:t>
            </a:r>
            <a:b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000448"/>
              </p:ext>
            </p:extLst>
          </p:nvPr>
        </p:nvGraphicFramePr>
        <p:xfrm>
          <a:off x="123568" y="584886"/>
          <a:ext cx="11870724" cy="6149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07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1211"/>
            <a:ext cx="12192000" cy="790832"/>
          </a:xfrm>
          <a:solidFill>
            <a:srgbClr val="2A249C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Интервал между медианами первичных баллов ОГЭ 2019 г. и </a:t>
            </a:r>
            <a:br>
              <a:rPr lang="ru-RU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максимально возможными значениями первичных баллов</a:t>
            </a:r>
            <a:endParaRPr lang="ru-RU" sz="2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339152"/>
              </p:ext>
            </p:extLst>
          </p:nvPr>
        </p:nvGraphicFramePr>
        <p:xfrm>
          <a:off x="123568" y="926757"/>
          <a:ext cx="11887199" cy="5728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46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68" y="116542"/>
            <a:ext cx="11887199" cy="427156"/>
          </a:xfrm>
          <a:solidFill>
            <a:srgbClr val="2A249C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Размах первичных баллов ОГЭ-2019 г.</a:t>
            </a:r>
            <a:endParaRPr lang="ru-RU" sz="2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679638"/>
              </p:ext>
            </p:extLst>
          </p:nvPr>
        </p:nvGraphicFramePr>
        <p:xfrm>
          <a:off x="367553" y="580769"/>
          <a:ext cx="11438965" cy="573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2" y="0"/>
            <a:ext cx="7619999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/>
              <a:t>В Указе «О национальных целях и стратегических задачах развития Российской Федерации на период до 2024 года» </a:t>
            </a:r>
            <a:r>
              <a:rPr lang="ru-RU" sz="3200" b="1" dirty="0">
                <a:solidFill>
                  <a:srgbClr val="FF0000"/>
                </a:solidFill>
              </a:rPr>
              <a:t>Президент России В.В. Путин поставил задачу: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2A249C"/>
                </a:solidFill>
              </a:rPr>
              <a:t>«…</a:t>
            </a:r>
            <a:r>
              <a:rPr lang="ru-RU" sz="3200" b="1" i="1" dirty="0">
                <a:solidFill>
                  <a:srgbClr val="2A249C"/>
                </a:solidFill>
              </a:rPr>
              <a:t>в 2024 году необходимо обеспечить достижение следующих целевых показателей: …обеспечение глобальной конкурентоспособности российского образования, 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rgbClr val="2A249C"/>
                </a:solidFill>
              </a:rPr>
              <a:t>вхождение Российской Федерации в число 10 ведущих стран мира по качеству общего образования.».</a:t>
            </a:r>
          </a:p>
          <a:p>
            <a:pPr marL="0" indent="0" algn="r">
              <a:buNone/>
            </a:pPr>
            <a:r>
              <a:rPr lang="ru-RU" b="1" dirty="0" smtClean="0"/>
              <a:t>МОСКВА</a:t>
            </a:r>
            <a:r>
              <a:rPr lang="ru-RU" b="1" dirty="0"/>
              <a:t>, 7 мая. 2018 года /ТАСС/. 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698"/>
            <a:ext cx="4572000" cy="433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4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2528" y="474345"/>
            <a:ext cx="11835443" cy="569386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Проблемные зоны в качестве подготовки обучающихся к ГИА-9: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ru-RU" sz="2800" dirty="0"/>
              <a:t> </a:t>
            </a:r>
            <a:r>
              <a:rPr lang="ru-RU" sz="2800" b="1" dirty="0" smtClean="0">
                <a:solidFill>
                  <a:srgbClr val="2A249C"/>
                </a:solidFill>
              </a:rPr>
              <a:t>39 </a:t>
            </a:r>
            <a:r>
              <a:rPr lang="ru-RU" sz="2800" b="1" dirty="0">
                <a:solidFill>
                  <a:srgbClr val="2A249C"/>
                </a:solidFill>
              </a:rPr>
              <a:t>обучающихся </a:t>
            </a:r>
            <a:r>
              <a:rPr lang="ru-RU" sz="2800" b="1" dirty="0" smtClean="0">
                <a:solidFill>
                  <a:srgbClr val="2A249C"/>
                </a:solidFill>
              </a:rPr>
              <a:t>(</a:t>
            </a:r>
            <a:r>
              <a:rPr lang="ru-RU" sz="2800" b="1" u="sng" dirty="0" smtClean="0">
                <a:solidFill>
                  <a:srgbClr val="2A249C"/>
                </a:solidFill>
              </a:rPr>
              <a:t>5</a:t>
            </a:r>
            <a:r>
              <a:rPr lang="ru-RU" sz="2800" b="1" u="sng" dirty="0">
                <a:solidFill>
                  <a:srgbClr val="2A249C"/>
                </a:solidFill>
              </a:rPr>
              <a:t>%) не освоили образовательные программы </a:t>
            </a:r>
            <a:r>
              <a:rPr lang="ru-RU" sz="2800" b="1" dirty="0">
                <a:solidFill>
                  <a:srgbClr val="2A249C"/>
                </a:solidFill>
              </a:rPr>
              <a:t>основного общего образования на уровне государственного образовательного стандарта (не допущены к ГИА или оказались неуспешными на ГИА в основной период);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2A249C"/>
                </a:solidFill>
              </a:rPr>
              <a:t>наметилась </a:t>
            </a:r>
            <a:r>
              <a:rPr lang="ru-RU" sz="2800" b="1" u="sng" dirty="0">
                <a:solidFill>
                  <a:srgbClr val="2A249C"/>
                </a:solidFill>
              </a:rPr>
              <a:t>тенденция снижения показателей успешности сдачи ОГЭ, </a:t>
            </a:r>
            <a:r>
              <a:rPr lang="ru-RU" sz="2800" b="1" dirty="0">
                <a:solidFill>
                  <a:srgbClr val="2A249C"/>
                </a:solidFill>
              </a:rPr>
              <a:t>характеризующих качество освоения выпускниками образовательных программ </a:t>
            </a:r>
            <a:r>
              <a:rPr lang="ru-RU" sz="2800" b="1" dirty="0" smtClean="0">
                <a:solidFill>
                  <a:srgbClr val="2A249C"/>
                </a:solidFill>
              </a:rPr>
              <a:t>по </a:t>
            </a:r>
            <a:r>
              <a:rPr lang="ru-RU" sz="2800" b="1" u="sng" dirty="0" smtClean="0">
                <a:solidFill>
                  <a:srgbClr val="2A249C"/>
                </a:solidFill>
              </a:rPr>
              <a:t>информатике </a:t>
            </a:r>
            <a:r>
              <a:rPr lang="ru-RU" sz="2800" b="1" u="sng" dirty="0">
                <a:solidFill>
                  <a:srgbClr val="2A249C"/>
                </a:solidFill>
              </a:rPr>
              <a:t>и </a:t>
            </a:r>
            <a:r>
              <a:rPr lang="ru-RU" sz="2800" b="1" u="sng" dirty="0" smtClean="0">
                <a:solidFill>
                  <a:srgbClr val="2A249C"/>
                </a:solidFill>
              </a:rPr>
              <a:t>ИКТ</a:t>
            </a:r>
            <a:r>
              <a:rPr lang="ru-RU" sz="2800" b="1" u="sng" dirty="0">
                <a:solidFill>
                  <a:srgbClr val="2A249C"/>
                </a:solidFill>
              </a:rPr>
              <a:t>;</a:t>
            </a:r>
            <a:endParaRPr lang="ru-RU" sz="2800" b="1" dirty="0">
              <a:solidFill>
                <a:srgbClr val="2A249C"/>
              </a:solidFill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ru-RU" sz="2800" b="1" u="sng" dirty="0">
                <a:solidFill>
                  <a:srgbClr val="2A249C"/>
                </a:solidFill>
              </a:rPr>
              <a:t>уровень подготовки обучающихся </a:t>
            </a:r>
            <a:r>
              <a:rPr lang="ru-RU" sz="2800" b="1" dirty="0">
                <a:solidFill>
                  <a:srgbClr val="2A249C"/>
                </a:solidFill>
              </a:rPr>
              <a:t>по основным программам основного общего образования </a:t>
            </a:r>
            <a:r>
              <a:rPr lang="ru-RU" sz="2800" b="1" u="sng" dirty="0">
                <a:solidFill>
                  <a:srgbClr val="2A249C"/>
                </a:solidFill>
              </a:rPr>
              <a:t>в различных ОО НГО и по различным предметам в одной ОО значимо </a:t>
            </a:r>
            <a:r>
              <a:rPr lang="ru-RU" sz="2800" b="1" u="sng" dirty="0" smtClean="0">
                <a:solidFill>
                  <a:srgbClr val="2A249C"/>
                </a:solidFill>
              </a:rPr>
              <a:t>отличается</a:t>
            </a:r>
            <a:endParaRPr lang="ru-RU" sz="2800" b="1" u="sng" dirty="0">
              <a:solidFill>
                <a:srgbClr val="2A24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1"/>
          <p:cNvSpPr>
            <a:spLocks noChangeArrowheads="1"/>
          </p:cNvSpPr>
          <p:nvPr/>
        </p:nvSpPr>
        <p:spPr bwMode="auto">
          <a:xfrm>
            <a:off x="962608" y="1682705"/>
            <a:ext cx="10490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lvl="3" algn="ctr"/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Результаты государственной итоговой аттестации обучающихся, завершивших освоение основных образовательных программ среднего общего образования</a:t>
            </a:r>
            <a:endParaRPr lang="ru-RU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2"/>
          <p:cNvSpPr>
            <a:spLocks noChangeArrowheads="1"/>
          </p:cNvSpPr>
          <p:nvPr/>
        </p:nvSpPr>
        <p:spPr bwMode="auto">
          <a:xfrm>
            <a:off x="1380227" y="587377"/>
            <a:ext cx="97996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ГИА-11 основной период  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</a:rPr>
              <a:t>2019 </a:t>
            </a:r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года</a:t>
            </a:r>
            <a:endParaRPr lang="ru-RU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275" y="1172152"/>
            <a:ext cx="11887200" cy="526297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Из</a:t>
            </a:r>
            <a:r>
              <a:rPr lang="ru-RU" sz="2800" dirty="0">
                <a:solidFill>
                  <a:srgbClr val="3904BC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492</a:t>
            </a:r>
            <a:r>
              <a:rPr lang="ru-RU" sz="2800" dirty="0" smtClean="0">
                <a:solidFill>
                  <a:srgbClr val="3904BC"/>
                </a:solidFill>
              </a:rPr>
              <a:t> </a:t>
            </a:r>
            <a:r>
              <a:rPr lang="ru-RU" sz="2800" b="1" dirty="0">
                <a:solidFill>
                  <a:srgbClr val="3904BC"/>
                </a:solidFill>
              </a:rPr>
              <a:t>выпускников  одиннадцатых (</a:t>
            </a:r>
            <a:r>
              <a:rPr lang="ru-RU" sz="2800" b="1" dirty="0" smtClean="0">
                <a:solidFill>
                  <a:srgbClr val="3904BC"/>
                </a:solidFill>
              </a:rPr>
              <a:t>двенадцатых</a:t>
            </a:r>
            <a:r>
              <a:rPr lang="ru-RU" sz="2800" b="1" dirty="0">
                <a:solidFill>
                  <a:srgbClr val="3904BC"/>
                </a:solidFill>
              </a:rPr>
              <a:t>) классов:</a:t>
            </a:r>
          </a:p>
          <a:p>
            <a:pPr eaLnBrk="1" hangingPunct="1"/>
            <a:r>
              <a:rPr lang="ru-RU" sz="2800" b="1" dirty="0">
                <a:solidFill>
                  <a:srgbClr val="3904BC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к ГИА допущены </a:t>
            </a:r>
            <a:r>
              <a:rPr lang="ru-RU" sz="2800" b="1" dirty="0" smtClean="0">
                <a:solidFill>
                  <a:srgbClr val="2A249C"/>
                </a:solidFill>
              </a:rPr>
              <a:t>492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человек </a:t>
            </a:r>
            <a:r>
              <a:rPr lang="ru-RU" sz="2800" b="1" dirty="0">
                <a:solidFill>
                  <a:srgbClr val="3904BC"/>
                </a:solidFill>
              </a:rPr>
              <a:t>(100 %)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Участвовали в ГИА-11:</a:t>
            </a:r>
          </a:p>
          <a:p>
            <a:pPr eaLnBrk="1" hangingPunct="1"/>
            <a:r>
              <a:rPr lang="ru-RU" sz="2800" b="1" dirty="0">
                <a:solidFill>
                  <a:srgbClr val="FF0000"/>
                </a:solidFill>
              </a:rPr>
              <a:t>в форме </a:t>
            </a:r>
            <a:r>
              <a:rPr lang="ru-RU" sz="2800" b="1" dirty="0" smtClean="0">
                <a:solidFill>
                  <a:srgbClr val="FF0000"/>
                </a:solidFill>
              </a:rPr>
              <a:t>ЕГЭ </a:t>
            </a:r>
            <a:r>
              <a:rPr lang="ru-RU" sz="2800" b="1" dirty="0">
                <a:solidFill>
                  <a:srgbClr val="FF0000"/>
                </a:solidFill>
              </a:rPr>
              <a:t>– </a:t>
            </a:r>
            <a:r>
              <a:rPr lang="ru-RU" sz="2800" b="1" dirty="0" smtClean="0">
                <a:solidFill>
                  <a:srgbClr val="2A249C"/>
                </a:solidFill>
              </a:rPr>
              <a:t>490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человека;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в форме ГВЭ – </a:t>
            </a:r>
            <a:r>
              <a:rPr lang="ru-RU" sz="2800" b="1" dirty="0" smtClean="0">
                <a:solidFill>
                  <a:srgbClr val="2A249C"/>
                </a:solidFill>
              </a:rPr>
              <a:t>2 </a:t>
            </a:r>
            <a:r>
              <a:rPr lang="ru-RU" sz="2800" b="1" dirty="0" smtClean="0">
                <a:solidFill>
                  <a:srgbClr val="FF0000"/>
                </a:solidFill>
              </a:rPr>
              <a:t>человека.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2A249C"/>
                </a:solidFill>
              </a:rPr>
              <a:t>Справились с ЕГЭ по обоим основным предметам и </a:t>
            </a:r>
            <a:r>
              <a:rPr lang="ru-RU" sz="2800" b="1" dirty="0">
                <a:solidFill>
                  <a:srgbClr val="FF0000"/>
                </a:solidFill>
              </a:rPr>
              <a:t>получили аттестат</a:t>
            </a:r>
            <a:r>
              <a:rPr lang="ru-RU" sz="2800" b="1" dirty="0">
                <a:solidFill>
                  <a:srgbClr val="2A249C"/>
                </a:solidFill>
              </a:rPr>
              <a:t> о среднем общем образовании – </a:t>
            </a:r>
            <a:r>
              <a:rPr lang="ru-RU" sz="2800" b="1" dirty="0" smtClean="0">
                <a:solidFill>
                  <a:srgbClr val="FF0000"/>
                </a:solidFill>
              </a:rPr>
              <a:t>487</a:t>
            </a:r>
            <a:r>
              <a:rPr lang="ru-RU" sz="2800" b="1" dirty="0" smtClean="0">
                <a:solidFill>
                  <a:srgbClr val="2A249C"/>
                </a:solidFill>
              </a:rPr>
              <a:t> выпускников </a:t>
            </a:r>
            <a:r>
              <a:rPr lang="ru-RU" sz="2800" b="1" dirty="0">
                <a:solidFill>
                  <a:srgbClr val="FF0000"/>
                </a:solidFill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</a:rPr>
              <a:t>99%)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Не получили аттестат</a:t>
            </a:r>
            <a:r>
              <a:rPr lang="ru-RU" sz="2800" b="1" dirty="0">
                <a:solidFill>
                  <a:srgbClr val="2A249C"/>
                </a:solidFill>
              </a:rPr>
              <a:t> о среднем общем образовании – </a:t>
            </a:r>
            <a:r>
              <a:rPr lang="ru-RU" sz="2800" b="1" dirty="0" smtClean="0">
                <a:solidFill>
                  <a:srgbClr val="FF0000"/>
                </a:solidFill>
              </a:rPr>
              <a:t>5 </a:t>
            </a:r>
            <a:r>
              <a:rPr lang="ru-RU" sz="2800" b="1" dirty="0" smtClean="0">
                <a:solidFill>
                  <a:srgbClr val="2A249C"/>
                </a:solidFill>
              </a:rPr>
              <a:t>выпускников </a:t>
            </a:r>
            <a:r>
              <a:rPr lang="ru-RU" sz="2800" b="1" dirty="0" smtClean="0">
                <a:solidFill>
                  <a:srgbClr val="FF0000"/>
                </a:solidFill>
              </a:rPr>
              <a:t>(1%), из них не сдали </a:t>
            </a:r>
            <a:r>
              <a:rPr lang="ru-RU" sz="2800" b="1" dirty="0">
                <a:solidFill>
                  <a:srgbClr val="FF0000"/>
                </a:solidFill>
              </a:rPr>
              <a:t>математику – </a:t>
            </a:r>
            <a:r>
              <a:rPr lang="ru-RU" sz="2800" b="1" dirty="0">
                <a:solidFill>
                  <a:srgbClr val="2A249C"/>
                </a:solidFill>
              </a:rPr>
              <a:t>4</a:t>
            </a:r>
            <a:r>
              <a:rPr lang="ru-RU" sz="2800" b="1" dirty="0" smtClean="0">
                <a:solidFill>
                  <a:srgbClr val="FF0000"/>
                </a:solidFill>
              </a:rPr>
              <a:t> человек </a:t>
            </a:r>
            <a:r>
              <a:rPr lang="ru-RU" sz="2800" dirty="0">
                <a:solidFill>
                  <a:srgbClr val="2A249C"/>
                </a:solidFill>
              </a:rPr>
              <a:t>(МАОУ «СОШ </a:t>
            </a:r>
            <a:r>
              <a:rPr lang="ru-RU" sz="2800" dirty="0" smtClean="0">
                <a:solidFill>
                  <a:srgbClr val="2A249C"/>
                </a:solidFill>
              </a:rPr>
              <a:t>№48», </a:t>
            </a:r>
            <a:r>
              <a:rPr lang="ru-RU" sz="2800" dirty="0">
                <a:solidFill>
                  <a:srgbClr val="2A249C"/>
                </a:solidFill>
              </a:rPr>
              <a:t>МАОУ «СОШ №57</a:t>
            </a:r>
            <a:r>
              <a:rPr lang="ru-RU" sz="2800" dirty="0" smtClean="0">
                <a:solidFill>
                  <a:srgbClr val="2A249C"/>
                </a:solidFill>
              </a:rPr>
              <a:t>», МАОУ «Школа-интернат №53») + </a:t>
            </a:r>
            <a:r>
              <a:rPr lang="ru-RU" sz="2800" dirty="0" smtClean="0">
                <a:solidFill>
                  <a:srgbClr val="FF0000"/>
                </a:solidFill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</a:rPr>
              <a:t>е сдал русский язык и математику –</a:t>
            </a:r>
            <a:r>
              <a:rPr lang="ru-RU" sz="2800" dirty="0" smtClean="0">
                <a:solidFill>
                  <a:srgbClr val="2A249C"/>
                </a:solidFill>
              </a:rPr>
              <a:t> </a:t>
            </a:r>
            <a:r>
              <a:rPr lang="ru-RU" sz="2800" b="1" dirty="0" smtClean="0">
                <a:solidFill>
                  <a:srgbClr val="2A249C"/>
                </a:solidFill>
              </a:rPr>
              <a:t>1</a:t>
            </a:r>
            <a:r>
              <a:rPr lang="ru-RU" sz="2800" dirty="0" smtClean="0">
                <a:solidFill>
                  <a:srgbClr val="2A249C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человек</a:t>
            </a:r>
            <a:r>
              <a:rPr lang="ru-RU" sz="2800" dirty="0" smtClean="0">
                <a:solidFill>
                  <a:srgbClr val="2A249C"/>
                </a:solidFill>
              </a:rPr>
              <a:t> (</a:t>
            </a:r>
            <a:r>
              <a:rPr lang="ru-RU" sz="2800" dirty="0">
                <a:solidFill>
                  <a:srgbClr val="2A249C"/>
                </a:solidFill>
              </a:rPr>
              <a:t>МАОУ «Школа-интернат №53</a:t>
            </a:r>
            <a:r>
              <a:rPr lang="ru-RU" sz="2800" dirty="0" smtClean="0">
                <a:solidFill>
                  <a:srgbClr val="2A249C"/>
                </a:solidFill>
              </a:rPr>
              <a:t>») </a:t>
            </a:r>
            <a:endParaRPr lang="ru-RU" sz="2800" dirty="0">
              <a:solidFill>
                <a:srgbClr val="2A24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60" y="109728"/>
            <a:ext cx="11180407" cy="920581"/>
          </a:xfrm>
          <a:solidFill>
            <a:srgbClr val="2A249C"/>
          </a:solidFill>
        </p:spPr>
        <p:txBody>
          <a:bodyPr/>
          <a:lstStyle/>
          <a:p>
            <a:pPr marL="0" indent="0" algn="ctr">
              <a:buNone/>
              <a:defRPr sz="32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Динамика среднего балла ЕГЭ </a:t>
            </a:r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</a:t>
            </a: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русскому языку</a:t>
            </a:r>
            <a:b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889938"/>
              </p:ext>
            </p:extLst>
          </p:nvPr>
        </p:nvGraphicFramePr>
        <p:xfrm>
          <a:off x="0" y="1216152"/>
          <a:ext cx="11704320" cy="523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96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59" y="76883"/>
            <a:ext cx="12003741" cy="860612"/>
          </a:xfrm>
          <a:solidFill>
            <a:srgbClr val="2A249C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Распределение ОО </a:t>
            </a: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значению медианы баллов ЕГЭ по русскому языку (</a:t>
            </a:r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 </a:t>
            </a: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г.) 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562400"/>
              </p:ext>
            </p:extLst>
          </p:nvPr>
        </p:nvGraphicFramePr>
        <p:xfrm>
          <a:off x="115910" y="1098860"/>
          <a:ext cx="11878614" cy="547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93216" y="1098860"/>
            <a:ext cx="2730321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НГО - 70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534141" y="1468192"/>
            <a:ext cx="0" cy="33356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0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953" y="125506"/>
            <a:ext cx="10554449" cy="1048870"/>
          </a:xfrm>
          <a:solidFill>
            <a:srgbClr val="2A249C"/>
          </a:solidFill>
        </p:spPr>
        <p:txBody>
          <a:bodyPr/>
          <a:lstStyle/>
          <a:p>
            <a:pPr marL="0" indent="0" algn="ctr">
              <a:buNone/>
              <a:defRPr sz="32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Распределение ОО по  </a:t>
            </a:r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% доле </a:t>
            </a:r>
            <a:r>
              <a:rPr lang="ru-RU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высокобалльников</a:t>
            </a: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ЕГЭ - </a:t>
            </a:r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 </a:t>
            </a: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русскому языку</a:t>
            </a:r>
            <a:b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275609"/>
              </p:ext>
            </p:extLst>
          </p:nvPr>
        </p:nvGraphicFramePr>
        <p:xfrm>
          <a:off x="277905" y="1174375"/>
          <a:ext cx="11618259" cy="5235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42468" y="1467326"/>
            <a:ext cx="2614412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НГО 26%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397025" y="1867436"/>
            <a:ext cx="1" cy="28848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9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046" y="621103"/>
            <a:ext cx="11559397" cy="584775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ЕГЭ по математике (</a:t>
            </a:r>
            <a:r>
              <a:rPr lang="ru-RU" sz="3200" b="1" dirty="0" smtClean="0">
                <a:solidFill>
                  <a:srgbClr val="FF0000"/>
                </a:solidFill>
              </a:rPr>
              <a:t>2019 </a:t>
            </a:r>
            <a:r>
              <a:rPr lang="ru-RU" sz="3200" b="1" dirty="0">
                <a:solidFill>
                  <a:srgbClr val="FF0000"/>
                </a:solidFill>
              </a:rPr>
              <a:t>г.)</a:t>
            </a:r>
          </a:p>
          <a:p>
            <a:r>
              <a:rPr lang="ru-RU" sz="3100" b="1" dirty="0">
                <a:solidFill>
                  <a:srgbClr val="FF0000"/>
                </a:solidFill>
              </a:rPr>
              <a:t>Базовый уровень </a:t>
            </a:r>
            <a:endParaRPr lang="ru-RU" sz="3100" dirty="0"/>
          </a:p>
          <a:p>
            <a:r>
              <a:rPr lang="ru-RU" sz="3100" b="1" dirty="0">
                <a:solidFill>
                  <a:srgbClr val="2A249C"/>
                </a:solidFill>
              </a:rPr>
              <a:t>Сдавали</a:t>
            </a:r>
            <a:r>
              <a:rPr lang="ru-RU" sz="3100" dirty="0"/>
              <a:t> – </a:t>
            </a:r>
            <a:r>
              <a:rPr lang="ru-RU" sz="3100" b="1" dirty="0" smtClean="0">
                <a:solidFill>
                  <a:srgbClr val="FF0000"/>
                </a:solidFill>
              </a:rPr>
              <a:t>230</a:t>
            </a:r>
            <a:r>
              <a:rPr lang="ru-RU" sz="3100" dirty="0" smtClean="0"/>
              <a:t> </a:t>
            </a:r>
            <a:r>
              <a:rPr lang="ru-RU" sz="3100" b="1" dirty="0">
                <a:solidFill>
                  <a:srgbClr val="3904BC"/>
                </a:solidFill>
              </a:rPr>
              <a:t>выпускников</a:t>
            </a:r>
          </a:p>
          <a:p>
            <a:r>
              <a:rPr lang="ru-RU" sz="3100" b="1" dirty="0" smtClean="0">
                <a:solidFill>
                  <a:srgbClr val="3904BC"/>
                </a:solidFill>
              </a:rPr>
              <a:t>Справились – </a:t>
            </a:r>
            <a:r>
              <a:rPr lang="ru-RU" sz="3100" b="1" dirty="0" smtClean="0">
                <a:solidFill>
                  <a:srgbClr val="FF0000"/>
                </a:solidFill>
              </a:rPr>
              <a:t>225</a:t>
            </a:r>
            <a:r>
              <a:rPr lang="ru-RU" sz="3100" b="1" dirty="0" smtClean="0">
                <a:solidFill>
                  <a:srgbClr val="3904BC"/>
                </a:solidFill>
              </a:rPr>
              <a:t> </a:t>
            </a:r>
            <a:r>
              <a:rPr lang="ru-RU" sz="3100" b="1" dirty="0">
                <a:solidFill>
                  <a:srgbClr val="3904BC"/>
                </a:solidFill>
              </a:rPr>
              <a:t>человек</a:t>
            </a:r>
          </a:p>
          <a:p>
            <a:r>
              <a:rPr lang="ru-RU" sz="3100" b="1" dirty="0">
                <a:solidFill>
                  <a:srgbClr val="3904BC"/>
                </a:solidFill>
              </a:rPr>
              <a:t>Средняя отметка</a:t>
            </a:r>
            <a:r>
              <a:rPr lang="ru-RU" sz="3100" dirty="0"/>
              <a:t> - </a:t>
            </a:r>
            <a:r>
              <a:rPr lang="ru-RU" sz="3100" b="1" dirty="0" smtClean="0">
                <a:solidFill>
                  <a:srgbClr val="FF0000"/>
                </a:solidFill>
              </a:rPr>
              <a:t>4,4</a:t>
            </a:r>
            <a:r>
              <a:rPr lang="ru-RU" sz="3100" dirty="0" smtClean="0"/>
              <a:t> </a:t>
            </a:r>
          </a:p>
          <a:p>
            <a:r>
              <a:rPr lang="ru-RU" sz="3100" b="1" dirty="0" smtClean="0">
                <a:solidFill>
                  <a:srgbClr val="3904BC"/>
                </a:solidFill>
              </a:rPr>
              <a:t>Сдали </a:t>
            </a:r>
            <a:r>
              <a:rPr lang="ru-RU" sz="3100" b="1" dirty="0">
                <a:solidFill>
                  <a:srgbClr val="3904BC"/>
                </a:solidFill>
              </a:rPr>
              <a:t>на «4» и «5» – </a:t>
            </a:r>
            <a:r>
              <a:rPr lang="ru-RU" sz="3100" b="1" dirty="0" smtClean="0">
                <a:solidFill>
                  <a:srgbClr val="FF0000"/>
                </a:solidFill>
              </a:rPr>
              <a:t>87%</a:t>
            </a:r>
            <a:r>
              <a:rPr lang="ru-RU" sz="3100" dirty="0" smtClean="0"/>
              <a:t> </a:t>
            </a:r>
            <a:r>
              <a:rPr lang="ru-RU" sz="3100" dirty="0" smtClean="0">
                <a:solidFill>
                  <a:srgbClr val="3904BC"/>
                </a:solidFill>
              </a:rPr>
              <a:t>(199 </a:t>
            </a:r>
            <a:r>
              <a:rPr lang="ru-RU" sz="3100" dirty="0">
                <a:solidFill>
                  <a:srgbClr val="3904BC"/>
                </a:solidFill>
              </a:rPr>
              <a:t>чел</a:t>
            </a:r>
            <a:r>
              <a:rPr lang="ru-RU" sz="3100" b="1" dirty="0">
                <a:solidFill>
                  <a:srgbClr val="3904BC"/>
                </a:solidFill>
              </a:rPr>
              <a:t>.), </a:t>
            </a:r>
          </a:p>
          <a:p>
            <a:r>
              <a:rPr lang="ru-RU" sz="3100" b="1" dirty="0">
                <a:solidFill>
                  <a:srgbClr val="3904BC"/>
                </a:solidFill>
              </a:rPr>
              <a:t>из них</a:t>
            </a:r>
            <a:r>
              <a:rPr lang="ru-RU" sz="3100" dirty="0"/>
              <a:t> </a:t>
            </a:r>
            <a:r>
              <a:rPr lang="ru-RU" sz="3100" b="1" dirty="0">
                <a:solidFill>
                  <a:srgbClr val="3904BC"/>
                </a:solidFill>
              </a:rPr>
              <a:t>на «5» – </a:t>
            </a:r>
            <a:r>
              <a:rPr lang="ru-RU" sz="3100" dirty="0"/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53%  </a:t>
            </a:r>
            <a:r>
              <a:rPr lang="ru-RU" sz="3100" dirty="0" smtClean="0">
                <a:solidFill>
                  <a:srgbClr val="3904BC"/>
                </a:solidFill>
              </a:rPr>
              <a:t>(121 </a:t>
            </a:r>
            <a:r>
              <a:rPr lang="ru-RU" sz="3100" dirty="0">
                <a:solidFill>
                  <a:srgbClr val="3904BC"/>
                </a:solidFill>
              </a:rPr>
              <a:t>чел.). </a:t>
            </a:r>
          </a:p>
          <a:p>
            <a:r>
              <a:rPr lang="ru-RU" sz="3100" b="1" dirty="0">
                <a:solidFill>
                  <a:srgbClr val="FF0000"/>
                </a:solidFill>
              </a:rPr>
              <a:t>Профильный уровень</a:t>
            </a:r>
          </a:p>
          <a:p>
            <a:r>
              <a:rPr lang="ru-RU" sz="3100" b="1" dirty="0">
                <a:solidFill>
                  <a:srgbClr val="2A249C"/>
                </a:solidFill>
              </a:rPr>
              <a:t>Сдавали</a:t>
            </a:r>
            <a:r>
              <a:rPr lang="ru-RU" sz="3100" dirty="0"/>
              <a:t> 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ru-RU" sz="3100" dirty="0"/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260</a:t>
            </a:r>
            <a:r>
              <a:rPr lang="ru-RU" sz="3100" dirty="0" smtClean="0"/>
              <a:t> </a:t>
            </a:r>
            <a:r>
              <a:rPr lang="ru-RU" sz="3100" b="1" dirty="0">
                <a:solidFill>
                  <a:srgbClr val="3904BC"/>
                </a:solidFill>
              </a:rPr>
              <a:t>выпускника</a:t>
            </a:r>
          </a:p>
          <a:p>
            <a:r>
              <a:rPr lang="ru-RU" sz="3100" b="1" dirty="0">
                <a:solidFill>
                  <a:srgbClr val="3904BC"/>
                </a:solidFill>
              </a:rPr>
              <a:t>Справились  </a:t>
            </a:r>
            <a:r>
              <a:rPr lang="ru-RU" sz="3100" b="1" dirty="0" smtClean="0">
                <a:solidFill>
                  <a:srgbClr val="3904BC"/>
                </a:solidFill>
              </a:rPr>
              <a:t>– </a:t>
            </a:r>
            <a:r>
              <a:rPr lang="ru-RU" sz="3100" b="1" dirty="0" smtClean="0">
                <a:solidFill>
                  <a:srgbClr val="FF0000"/>
                </a:solidFill>
              </a:rPr>
              <a:t>100% </a:t>
            </a:r>
            <a:r>
              <a:rPr lang="ru-RU" sz="3100" dirty="0" smtClean="0">
                <a:solidFill>
                  <a:srgbClr val="3904BC"/>
                </a:solidFill>
              </a:rPr>
              <a:t>( 260 чел</a:t>
            </a:r>
            <a:r>
              <a:rPr lang="ru-RU" sz="3100" dirty="0">
                <a:solidFill>
                  <a:srgbClr val="3904BC"/>
                </a:solidFill>
              </a:rPr>
              <a:t>.)</a:t>
            </a:r>
          </a:p>
          <a:p>
            <a:endParaRPr lang="ru-RU" sz="3100" dirty="0">
              <a:solidFill>
                <a:srgbClr val="3904BC"/>
              </a:solidFill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703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059" y="224119"/>
            <a:ext cx="11098306" cy="842682"/>
          </a:xfrm>
          <a:solidFill>
            <a:srgbClr val="2A249C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среднего балла ЕГЭ по математике (профильный уровень)</a:t>
            </a:r>
            <a:b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8038"/>
              </p:ext>
            </p:extLst>
          </p:nvPr>
        </p:nvGraphicFramePr>
        <p:xfrm>
          <a:off x="103031" y="1068946"/>
          <a:ext cx="11951594" cy="531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09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777" y="62754"/>
            <a:ext cx="11035553" cy="748615"/>
          </a:xfrm>
          <a:solidFill>
            <a:srgbClr val="2A249C"/>
          </a:solidFill>
        </p:spPr>
        <p:txBody>
          <a:bodyPr/>
          <a:lstStyle/>
          <a:p>
            <a:pPr marL="0" indent="0" algn="ctr">
              <a:buNone/>
              <a:defRPr sz="32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Распределение ОО по значению медианы баллов ЕГЭ по математике профильный уровень (2019 г.) </a:t>
            </a:r>
            <a:r>
              <a:rPr lang="ru-RU" sz="3200" dirty="0">
                <a:solidFill>
                  <a:srgbClr val="FF0000"/>
                </a:solidFill>
                <a:effectLst/>
              </a:rPr>
              <a:t/>
            </a:r>
            <a:br>
              <a:rPr lang="ru-RU" sz="3200" dirty="0">
                <a:solidFill>
                  <a:srgbClr val="FF0000"/>
                </a:solidFill>
                <a:effectLst/>
              </a:rPr>
            </a:b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189584"/>
              </p:ext>
            </p:extLst>
          </p:nvPr>
        </p:nvGraphicFramePr>
        <p:xfrm>
          <a:off x="127903" y="899375"/>
          <a:ext cx="12064097" cy="573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65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412" y="1"/>
            <a:ext cx="11331388" cy="528033"/>
          </a:xfrm>
          <a:solidFill>
            <a:srgbClr val="2A249C"/>
          </a:solidFill>
        </p:spPr>
        <p:txBody>
          <a:bodyPr/>
          <a:lstStyle/>
          <a:p>
            <a:pPr marL="0" indent="0" algn="ctr">
              <a:buNone/>
              <a:defRPr sz="32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Выбор выпускниками учебных </a:t>
            </a:r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предметов для </a:t>
            </a: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сдачи ЕГЭ </a:t>
            </a:r>
            <a:b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403422"/>
              </p:ext>
            </p:extLst>
          </p:nvPr>
        </p:nvGraphicFramePr>
        <p:xfrm>
          <a:off x="224118" y="476518"/>
          <a:ext cx="11967881" cy="6013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23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7" y="152400"/>
            <a:ext cx="11736888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5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94" y="188260"/>
            <a:ext cx="11430000" cy="941294"/>
          </a:xfrm>
          <a:solidFill>
            <a:srgbClr val="2A249C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Успешность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сдачи ЕГЭ в </a:t>
            </a:r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 </a:t>
            </a: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 (%)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222018"/>
              </p:ext>
            </p:extLst>
          </p:nvPr>
        </p:nvGraphicFramePr>
        <p:xfrm>
          <a:off x="179294" y="1021976"/>
          <a:ext cx="11510682" cy="557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0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034" y="62754"/>
            <a:ext cx="11179872" cy="529674"/>
          </a:xfrm>
          <a:solidFill>
            <a:srgbClr val="2A249C"/>
          </a:solidFill>
        </p:spPr>
        <p:txBody>
          <a:bodyPr/>
          <a:lstStyle/>
          <a:p>
            <a:pPr marL="0" indent="0" algn="ctr">
              <a:buNone/>
              <a:defRPr sz="2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Динамика показателя </a:t>
            </a:r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</a:t>
            </a: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Медиана баллов ЕГЭ"</a:t>
            </a:r>
            <a:b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076015"/>
              </p:ext>
            </p:extLst>
          </p:nvPr>
        </p:nvGraphicFramePr>
        <p:xfrm>
          <a:off x="457200" y="717175"/>
          <a:ext cx="11430000" cy="5844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18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341" y="107576"/>
            <a:ext cx="11331388" cy="591671"/>
          </a:xfrm>
          <a:solidFill>
            <a:srgbClr val="2A249C"/>
          </a:solidFill>
        </p:spPr>
        <p:txBody>
          <a:bodyPr/>
          <a:lstStyle/>
          <a:p>
            <a:pPr marL="0" indent="0" algn="l">
              <a:buNone/>
              <a:defRPr sz="32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ЕГЭ-2019. </a:t>
            </a: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Доля </a:t>
            </a:r>
            <a:r>
              <a:rPr lang="ru-RU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высокобалльников</a:t>
            </a: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менее 80б) (%) </a:t>
            </a:r>
            <a:b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690246"/>
              </p:ext>
            </p:extLst>
          </p:nvPr>
        </p:nvGraphicFramePr>
        <p:xfrm>
          <a:off x="398993" y="1052784"/>
          <a:ext cx="11161058" cy="5091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850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9654" y="23843"/>
            <a:ext cx="8683348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ЕГЭ:100-балльники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0080" y="1166843"/>
            <a:ext cx="109042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1)	</a:t>
            </a:r>
            <a:r>
              <a:rPr lang="ru-RU" sz="2400" b="1" dirty="0">
                <a:solidFill>
                  <a:srgbClr val="002060"/>
                </a:solidFill>
              </a:rPr>
              <a:t>Зайцева Евгения – МАОУ «Гимназия №41» - литература;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2)	Киселева Елизавета – МАОУ «СОШ №45» - химия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3)	Чубуков Сергей – МАОУ «Лицей №56» - история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4)	Лыкова Вероника - МАОУ «Гимназия №41» - история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5)	Наталич Денис – МАОУ «Лицей №56» - обществознание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6)	Трофимов Никита - МАОУ «СОШ №45» - обществознание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7)	</a:t>
            </a:r>
            <a:r>
              <a:rPr lang="ru-RU" sz="2400" b="1" dirty="0" err="1">
                <a:solidFill>
                  <a:srgbClr val="002060"/>
                </a:solidFill>
              </a:rPr>
              <a:t>Шельпяков</a:t>
            </a:r>
            <a:r>
              <a:rPr lang="ru-RU" sz="2400" b="1" dirty="0">
                <a:solidFill>
                  <a:srgbClr val="002060"/>
                </a:solidFill>
              </a:rPr>
              <a:t> Дмитрий - МАОУ «Лицей №56» - информатика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8)	Бубнов Данил - МАОУ «Гимназия №41» - информатика</a:t>
            </a:r>
          </a:p>
        </p:txBody>
      </p:sp>
    </p:spTree>
    <p:extLst>
      <p:ext uri="{BB962C8B-B14F-4D97-AF65-F5344CB8AC3E}">
        <p14:creationId xmlns:p14="http://schemas.microsoft.com/office/powerpoint/2010/main" val="9141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500" y="58847"/>
            <a:ext cx="120015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ПРОБЛЕМНЫЕ ЗОНЫ в части обеспечения:</a:t>
            </a:r>
          </a:p>
          <a:p>
            <a:pPr marL="457200" lvl="0" indent="-457200">
              <a:buAutoNum type="arabicPeriod"/>
            </a:pPr>
            <a:r>
              <a:rPr lang="ru-RU" sz="2400" b="1" u="sng" dirty="0">
                <a:solidFill>
                  <a:srgbClr val="2A249C"/>
                </a:solidFill>
              </a:rPr>
              <a:t>П</a:t>
            </a:r>
            <a:r>
              <a:rPr lang="ru-RU" sz="2400" b="1" u="sng" dirty="0" smtClean="0">
                <a:solidFill>
                  <a:srgbClr val="2A249C"/>
                </a:solidFill>
              </a:rPr>
              <a:t>рав </a:t>
            </a:r>
            <a:r>
              <a:rPr lang="ru-RU" sz="2400" b="1" u="sng" dirty="0">
                <a:solidFill>
                  <a:srgbClr val="2A249C"/>
                </a:solidFill>
              </a:rPr>
              <a:t>обучающихся на </a:t>
            </a:r>
            <a:r>
              <a:rPr lang="ru-RU" sz="2400" b="1" u="sng" dirty="0" smtClean="0">
                <a:solidFill>
                  <a:srgbClr val="2A249C"/>
                </a:solidFill>
              </a:rPr>
              <a:t>качественное </a:t>
            </a:r>
            <a:r>
              <a:rPr lang="ru-RU" sz="2400" b="1" u="sng" dirty="0">
                <a:solidFill>
                  <a:srgbClr val="2A249C"/>
                </a:solidFill>
              </a:rPr>
              <a:t>образование всем категориям</a:t>
            </a:r>
            <a:r>
              <a:rPr lang="ru-RU" sz="2400" dirty="0">
                <a:solidFill>
                  <a:srgbClr val="2A249C"/>
                </a:solidFill>
              </a:rPr>
              <a:t> обучающихся муниципальных общеобразовательных организаций </a:t>
            </a:r>
            <a:r>
              <a:rPr lang="ru-RU" sz="2400" b="1" u="sng" dirty="0">
                <a:solidFill>
                  <a:srgbClr val="2A249C"/>
                </a:solidFill>
              </a:rPr>
              <a:t>с учетом их образовательных возможностей и потребностей</a:t>
            </a:r>
            <a:r>
              <a:rPr lang="ru-RU" sz="2400" dirty="0">
                <a:solidFill>
                  <a:srgbClr val="2A249C"/>
                </a:solidFill>
              </a:rPr>
              <a:t> </a:t>
            </a:r>
          </a:p>
          <a:p>
            <a:pPr lvl="0"/>
            <a:r>
              <a:rPr lang="ru-RU" sz="2400" b="1" u="sng" dirty="0">
                <a:solidFill>
                  <a:srgbClr val="2A249C"/>
                </a:solidFill>
              </a:rPr>
              <a:t>равного по качеству</a:t>
            </a:r>
            <a:r>
              <a:rPr lang="ru-RU" sz="2400" dirty="0">
                <a:solidFill>
                  <a:srgbClr val="2A249C"/>
                </a:solidFill>
              </a:rPr>
              <a:t> </a:t>
            </a:r>
            <a:r>
              <a:rPr lang="ru-RU" sz="2400" b="1" u="sng" dirty="0">
                <a:solidFill>
                  <a:srgbClr val="2A249C"/>
                </a:solidFill>
              </a:rPr>
              <a:t>(в соответствии с требованиями </a:t>
            </a:r>
            <a:r>
              <a:rPr lang="ru-RU" sz="2400" b="1" u="sng" dirty="0" smtClean="0">
                <a:solidFill>
                  <a:srgbClr val="2A249C"/>
                </a:solidFill>
              </a:rPr>
              <a:t>ФГОС или ФК ГОС) </a:t>
            </a:r>
            <a:r>
              <a:rPr lang="ru-RU" sz="2400" dirty="0">
                <a:solidFill>
                  <a:srgbClr val="2A249C"/>
                </a:solidFill>
              </a:rPr>
              <a:t>общего образования во всех МОО, имеющих государственную аккредитацию по соответствующим образовательным программам.</a:t>
            </a:r>
          </a:p>
          <a:p>
            <a:pPr lvl="0"/>
            <a:r>
              <a:rPr lang="ru-RU" sz="2400" b="1" u="sng" dirty="0" smtClean="0">
                <a:solidFill>
                  <a:srgbClr val="2A249C"/>
                </a:solidFill>
              </a:rPr>
              <a:t>2.   Объективности</a:t>
            </a:r>
            <a:r>
              <a:rPr lang="ru-RU" sz="2400" dirty="0" smtClean="0">
                <a:solidFill>
                  <a:srgbClr val="2A249C"/>
                </a:solidFill>
              </a:rPr>
              <a:t> </a:t>
            </a:r>
            <a:r>
              <a:rPr lang="ru-RU" sz="2400" b="1" u="sng" dirty="0">
                <a:solidFill>
                  <a:srgbClr val="2A249C"/>
                </a:solidFill>
              </a:rPr>
              <a:t>текущей и промежуточной аттестации обучающихся</a:t>
            </a:r>
            <a:r>
              <a:rPr lang="ru-RU" sz="2400" dirty="0">
                <a:solidFill>
                  <a:srgbClr val="2A249C"/>
                </a:solidFill>
              </a:rPr>
              <a:t>. (с точки зрения требований ФГОС и СОКО, реализуемых на федеральном и региональном уровне</a:t>
            </a:r>
            <a:r>
              <a:rPr lang="ru-RU" sz="2400" dirty="0" smtClean="0">
                <a:solidFill>
                  <a:srgbClr val="2A249C"/>
                </a:solidFill>
              </a:rPr>
              <a:t>)</a:t>
            </a:r>
            <a:endParaRPr lang="ru-RU" sz="2400" dirty="0">
              <a:solidFill>
                <a:srgbClr val="2A249C"/>
              </a:solidFill>
            </a:endParaRPr>
          </a:p>
          <a:p>
            <a:pPr lvl="0"/>
            <a:r>
              <a:rPr lang="ru-RU" sz="2400" b="1" dirty="0" smtClean="0">
                <a:solidFill>
                  <a:srgbClr val="2A249C"/>
                </a:solidFill>
              </a:rPr>
              <a:t>3.    Объективности</a:t>
            </a:r>
            <a:r>
              <a:rPr lang="ru-RU" sz="2400" dirty="0" smtClean="0">
                <a:solidFill>
                  <a:srgbClr val="2A249C"/>
                </a:solidFill>
              </a:rPr>
              <a:t> </a:t>
            </a:r>
            <a:r>
              <a:rPr lang="ru-RU" sz="2400" b="1" dirty="0">
                <a:solidFill>
                  <a:srgbClr val="2A249C"/>
                </a:solidFill>
              </a:rPr>
              <a:t>процедур по оценке качества профессиональной компетентности педагогов и административных команд</a:t>
            </a:r>
            <a:r>
              <a:rPr lang="ru-RU" sz="2400" dirty="0">
                <a:solidFill>
                  <a:srgbClr val="2A249C"/>
                </a:solidFill>
              </a:rPr>
              <a:t>, </a:t>
            </a:r>
          </a:p>
          <a:p>
            <a:pPr lvl="0"/>
            <a:r>
              <a:rPr lang="ru-RU" sz="2400" b="1" dirty="0" smtClean="0">
                <a:solidFill>
                  <a:srgbClr val="2A249C"/>
                </a:solidFill>
              </a:rPr>
              <a:t>4.    Эффективности</a:t>
            </a:r>
            <a:r>
              <a:rPr lang="ru-RU" sz="2400" dirty="0" smtClean="0">
                <a:solidFill>
                  <a:srgbClr val="2A249C"/>
                </a:solidFill>
              </a:rPr>
              <a:t> </a:t>
            </a:r>
            <a:r>
              <a:rPr lang="ru-RU" sz="2400" b="1" dirty="0">
                <a:solidFill>
                  <a:srgbClr val="2A249C"/>
                </a:solidFill>
              </a:rPr>
              <a:t>повышения квалификации</a:t>
            </a:r>
            <a:r>
              <a:rPr lang="ru-RU" sz="2400" dirty="0">
                <a:solidFill>
                  <a:srgbClr val="2A249C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2A249C"/>
                </a:solidFill>
              </a:rPr>
              <a:t>5.    Методического </a:t>
            </a:r>
            <a:r>
              <a:rPr lang="ru-RU" sz="2400" b="1" dirty="0">
                <a:solidFill>
                  <a:srgbClr val="2A249C"/>
                </a:solidFill>
              </a:rPr>
              <a:t>сопровождения школ и педагогов</a:t>
            </a:r>
            <a:r>
              <a:rPr lang="ru-RU" sz="2400" dirty="0">
                <a:solidFill>
                  <a:srgbClr val="2A249C"/>
                </a:solidFill>
              </a:rPr>
              <a:t>, работающих в сложных социальных условиях и/или  демонстрирующих стабильно низкие результаты обучающихся на ВПР и </a:t>
            </a:r>
            <a:r>
              <a:rPr lang="ru-RU" sz="2400" dirty="0" smtClean="0">
                <a:solidFill>
                  <a:srgbClr val="2A249C"/>
                </a:solidFill>
              </a:rPr>
              <a:t>ГИА, а также демонстрирующих необъективные результаты ВПР</a:t>
            </a:r>
            <a:endParaRPr lang="ru-RU" sz="2400" dirty="0">
              <a:solidFill>
                <a:srgbClr val="2A24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0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596" y="1166842"/>
            <a:ext cx="110418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 целях повышения качества общего образования, совершенствования условий подготовки к ВПР и ГИА в </a:t>
            </a:r>
            <a:r>
              <a:rPr lang="ru-RU" sz="2400" b="1" dirty="0" smtClean="0">
                <a:solidFill>
                  <a:srgbClr val="FF0000"/>
                </a:solidFill>
              </a:rPr>
              <a:t>2019/2020 </a:t>
            </a:r>
            <a:r>
              <a:rPr lang="ru-RU" sz="2400" b="1" dirty="0">
                <a:solidFill>
                  <a:srgbClr val="FF0000"/>
                </a:solidFill>
              </a:rPr>
              <a:t>году </a:t>
            </a:r>
            <a:r>
              <a:rPr lang="ru-RU" sz="2400" b="1" u="sng" dirty="0" smtClean="0">
                <a:solidFill>
                  <a:srgbClr val="FF0000"/>
                </a:solidFill>
              </a:rPr>
              <a:t>необходимо проанализировать эффективность мер, реализуемых на уровне ОО, МБОУ ДПО «УМЦРО» и Управления образования в целях:</a:t>
            </a:r>
          </a:p>
          <a:p>
            <a:pPr lvl="0"/>
            <a:r>
              <a:rPr lang="ru-RU" sz="2400" b="1" u="sng" dirty="0" smtClean="0">
                <a:solidFill>
                  <a:srgbClr val="3904BC"/>
                </a:solidFill>
              </a:rPr>
              <a:t>1. Повышения качества </a:t>
            </a:r>
            <a:r>
              <a:rPr lang="ru-RU" sz="2400" b="1" u="sng" dirty="0">
                <a:solidFill>
                  <a:srgbClr val="3904BC"/>
                </a:solidFill>
              </a:rPr>
              <a:t>общего образования</a:t>
            </a:r>
            <a:r>
              <a:rPr lang="ru-RU" sz="2400" dirty="0">
                <a:solidFill>
                  <a:srgbClr val="3904BC"/>
                </a:solidFill>
              </a:rPr>
              <a:t>, в том числе </a:t>
            </a:r>
            <a:r>
              <a:rPr lang="ru-RU" sz="2400" b="1" dirty="0">
                <a:solidFill>
                  <a:srgbClr val="3904BC"/>
                </a:solidFill>
              </a:rPr>
              <a:t>поддержке школ, работающих в неблагоприятных социальных условиях</a:t>
            </a:r>
            <a:r>
              <a:rPr lang="ru-RU" sz="2400" dirty="0">
                <a:solidFill>
                  <a:srgbClr val="3904BC"/>
                </a:solidFill>
              </a:rPr>
              <a:t> и/ или </a:t>
            </a:r>
            <a:r>
              <a:rPr lang="ru-RU" sz="2400" b="1" dirty="0">
                <a:solidFill>
                  <a:srgbClr val="3904BC"/>
                </a:solidFill>
              </a:rPr>
              <a:t>демонстрирующих низкие показатели</a:t>
            </a:r>
            <a:r>
              <a:rPr lang="ru-RU" sz="2400" dirty="0">
                <a:solidFill>
                  <a:srgbClr val="3904BC"/>
                </a:solidFill>
              </a:rPr>
              <a:t> качества образования </a:t>
            </a:r>
            <a:r>
              <a:rPr lang="ru-RU" sz="2400" b="1" dirty="0">
                <a:solidFill>
                  <a:srgbClr val="3904BC"/>
                </a:solidFill>
              </a:rPr>
              <a:t>на процедурах ЕСОКО </a:t>
            </a:r>
            <a:r>
              <a:rPr lang="ru-RU" sz="2400" dirty="0">
                <a:solidFill>
                  <a:srgbClr val="3904BC"/>
                </a:solidFill>
              </a:rPr>
              <a:t>на период </a:t>
            </a:r>
            <a:r>
              <a:rPr lang="ru-RU" sz="2400" b="1" u="sng" dirty="0">
                <a:solidFill>
                  <a:srgbClr val="3904BC"/>
                </a:solidFill>
              </a:rPr>
              <a:t>до 2024 года</a:t>
            </a:r>
            <a:r>
              <a:rPr lang="ru-RU" sz="2400" dirty="0">
                <a:solidFill>
                  <a:srgbClr val="3904BC"/>
                </a:solidFill>
              </a:rPr>
              <a:t>;</a:t>
            </a:r>
          </a:p>
          <a:p>
            <a:pPr lvl="0"/>
            <a:r>
              <a:rPr lang="ru-RU" sz="2400" b="1" u="sng" dirty="0" smtClean="0">
                <a:solidFill>
                  <a:srgbClr val="3904BC"/>
                </a:solidFill>
              </a:rPr>
              <a:t>2. Обеспечения объективности процедур и результатов по </a:t>
            </a:r>
            <a:r>
              <a:rPr lang="ru-RU" sz="2400" b="1" u="sng" dirty="0">
                <a:solidFill>
                  <a:srgbClr val="3904BC"/>
                </a:solidFill>
              </a:rPr>
              <a:t>оценке качества общего образования</a:t>
            </a:r>
            <a:r>
              <a:rPr lang="ru-RU" sz="2400" dirty="0">
                <a:solidFill>
                  <a:srgbClr val="3904BC"/>
                </a:solidFill>
              </a:rPr>
              <a:t>, включая ВПР и </a:t>
            </a:r>
            <a:r>
              <a:rPr lang="ru-RU" sz="2400" dirty="0" smtClean="0">
                <a:solidFill>
                  <a:srgbClr val="3904BC"/>
                </a:solidFill>
              </a:rPr>
              <a:t>ГИА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и при необходимости внести коррективы (или разработать новые) управленческие проекты, направленные на ликвидацию выявленных проблем и, как следствие, повышению качества общего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19888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/>
          </p:cNvSpPr>
          <p:nvPr>
            <p:ph sz="quarter" idx="13"/>
          </p:nvPr>
        </p:nvSpPr>
        <p:spPr>
          <a:xfrm>
            <a:off x="717550" y="983412"/>
            <a:ext cx="11095039" cy="5514227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В соответствии с со статьей 28 Федерального Закона  №273-ФЗ «Об образовании в РФ»: </a:t>
            </a:r>
            <a:r>
              <a:rPr lang="ru-RU" sz="2800" b="1" i="1" u="sng" dirty="0">
                <a:solidFill>
                  <a:srgbClr val="2A249C"/>
                </a:solidFill>
              </a:rPr>
              <a:t>обеспечение функционирования внутренней системы оценки качества образования – это компетенция образовательной организации.</a:t>
            </a:r>
            <a:r>
              <a:rPr lang="ru-RU" sz="2800" dirty="0">
                <a:solidFill>
                  <a:srgbClr val="2A249C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2A249C"/>
                </a:solidFill>
              </a:rPr>
              <a:t>Образовательная организация должна </a:t>
            </a:r>
            <a:r>
              <a:rPr lang="ru-RU" sz="2800" b="1" i="1" u="sng" dirty="0">
                <a:solidFill>
                  <a:srgbClr val="2A249C"/>
                </a:solidFill>
              </a:rPr>
              <a:t>осуществлять текущий контроль успеваемости и промежуточной аттестации обучающихся.</a:t>
            </a:r>
            <a:r>
              <a:rPr lang="ru-RU" sz="2800" dirty="0">
                <a:solidFill>
                  <a:srgbClr val="2A249C"/>
                </a:solidFill>
              </a:rPr>
              <a:t> При этом образовательная организация самостоятельна в установление их форм контроля, периодичности и порядка его проведения, индивидуального  учета  результатов освоения обучающимися образовательных программам, хранении информации об этих результатах.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1354015"/>
            <a:ext cx="10908323" cy="5134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Статья </a:t>
            </a:r>
            <a:r>
              <a:rPr lang="ru-RU" sz="2800" b="1" dirty="0">
                <a:solidFill>
                  <a:srgbClr val="FF0000"/>
                </a:solidFill>
              </a:rPr>
              <a:t>60. Федерального закона от 29.12.2012 №273-ФЗ «Об образовании в РФ»: </a:t>
            </a:r>
            <a:r>
              <a:rPr lang="ru-RU" sz="2800" b="1" dirty="0">
                <a:solidFill>
                  <a:srgbClr val="3904BC"/>
                </a:solidFill>
              </a:rPr>
              <a:t>Лицам, успешно прошедшим ГИА, выдаются документы об образовании и приложения к ним. Описание указанных документов, порядок их заполнения, учета и выдачи устанавливается федеральным органом исполнительной власти, осуществляющим функции по выработке государственной политики  и нормативно-правовому регулированию в сфере образования.</a:t>
            </a:r>
          </a:p>
          <a:p>
            <a:endParaRPr lang="ru-RU" dirty="0">
              <a:solidFill>
                <a:srgbClr val="390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8680" y="297180"/>
            <a:ext cx="107670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Статья 92. Федерального закона от 29.12.2012 №273-ФЗ «Об образовании в РФ»: </a:t>
            </a:r>
            <a:r>
              <a:rPr lang="ru-RU" sz="3600" b="1" dirty="0">
                <a:solidFill>
                  <a:srgbClr val="3904BC"/>
                </a:solidFill>
              </a:rPr>
              <a:t>Целью государственной аккредитации образовательной деятельности является подтверждение соответствия ФГОС образовательной деятельности по основным образовательным программам и подготовки обучающихся в ОО. </a:t>
            </a:r>
            <a:endParaRPr lang="ru-RU" sz="3600" b="1" dirty="0" smtClean="0">
              <a:solidFill>
                <a:srgbClr val="3904BC"/>
              </a:solidFill>
            </a:endParaRPr>
          </a:p>
          <a:p>
            <a:r>
              <a:rPr lang="ru-RU" sz="3600" dirty="0" smtClean="0">
                <a:solidFill>
                  <a:srgbClr val="3904BC"/>
                </a:solidFill>
              </a:rPr>
              <a:t>_______________________________________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Процедуры ЕСОКО – одна из форм подтверждения =</a:t>
            </a:r>
            <a:r>
              <a:rPr lang="en-US" sz="3600" dirty="0" smtClean="0">
                <a:solidFill>
                  <a:srgbClr val="C00000"/>
                </a:solidFill>
              </a:rPr>
              <a:t>&gt;</a:t>
            </a:r>
            <a:r>
              <a:rPr lang="ru-RU" sz="3600" dirty="0" smtClean="0">
                <a:solidFill>
                  <a:srgbClr val="C00000"/>
                </a:solidFill>
              </a:rPr>
              <a:t> ОБЪЕКТИВНОСТЬ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663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81225"/>
            <a:ext cx="9144000" cy="1655763"/>
          </a:xfrm>
        </p:spPr>
        <p:txBody>
          <a:bodyPr/>
          <a:lstStyle/>
          <a:p>
            <a:pPr eaLnBrk="1" hangingPunct="1"/>
            <a:r>
              <a:rPr lang="ru-RU" sz="2800" b="1" i="1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446"/>
            <a:ext cx="11681460" cy="636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4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29" y="263047"/>
            <a:ext cx="11323529" cy="633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401" y="1432140"/>
            <a:ext cx="6736024" cy="293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380" y="1432140"/>
            <a:ext cx="269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С.С. Кравцов: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0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/>
          </p:cNvSpPr>
          <p:nvPr>
            <p:ph sz="quarter" idx="13"/>
          </p:nvPr>
        </p:nvSpPr>
        <p:spPr>
          <a:xfrm>
            <a:off x="241541" y="313766"/>
            <a:ext cx="11731923" cy="63975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ИТОГИ  </a:t>
            </a:r>
            <a:r>
              <a:rPr lang="ru-RU" sz="3200" b="1" dirty="0" smtClean="0">
                <a:solidFill>
                  <a:srgbClr val="FF0000"/>
                </a:solidFill>
              </a:rPr>
              <a:t>2018/2019 </a:t>
            </a:r>
            <a:r>
              <a:rPr lang="ru-RU" sz="3200" b="1" dirty="0" err="1" smtClean="0">
                <a:solidFill>
                  <a:srgbClr val="FF0000"/>
                </a:solidFill>
              </a:rPr>
              <a:t>уч.г</a:t>
            </a:r>
            <a:r>
              <a:rPr lang="ru-RU" sz="3200" b="1" dirty="0">
                <a:solidFill>
                  <a:srgbClr val="FF0000"/>
                </a:solidFill>
              </a:rPr>
              <a:t>.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в соответствии с решениями педагогических советов </a:t>
            </a:r>
            <a:r>
              <a:rPr lang="ru-RU" sz="3200" b="1" dirty="0" smtClean="0">
                <a:solidFill>
                  <a:srgbClr val="FF0000"/>
                </a:solidFill>
              </a:rPr>
              <a:t>ОО , </a:t>
            </a:r>
            <a:r>
              <a:rPr lang="ru-RU" sz="3200" b="1" dirty="0">
                <a:solidFill>
                  <a:srgbClr val="FF0000"/>
                </a:solidFill>
              </a:rPr>
              <a:t>принятых  на основе процедур внутренней СОКО</a:t>
            </a:r>
          </a:p>
          <a:p>
            <a:pPr marL="533387" indent="-533387"/>
            <a:r>
              <a:rPr lang="ru-RU" b="1" dirty="0" smtClean="0">
                <a:solidFill>
                  <a:srgbClr val="3904BC"/>
                </a:solidFill>
              </a:rPr>
              <a:t>С </a:t>
            </a:r>
            <a:r>
              <a:rPr lang="ru-RU" b="1" dirty="0" smtClean="0">
                <a:solidFill>
                  <a:srgbClr val="FF0000"/>
                </a:solidFill>
              </a:rPr>
              <a:t>1</a:t>
            </a:r>
            <a:r>
              <a:rPr lang="ru-RU" b="1" dirty="0" smtClean="0">
                <a:solidFill>
                  <a:srgbClr val="3904BC"/>
                </a:solidFill>
              </a:rPr>
              <a:t> по </a:t>
            </a:r>
            <a:r>
              <a:rPr lang="ru-RU" b="1" dirty="0" smtClean="0">
                <a:solidFill>
                  <a:srgbClr val="FF0000"/>
                </a:solidFill>
              </a:rPr>
              <a:t>11</a:t>
            </a:r>
            <a:r>
              <a:rPr lang="ru-RU" b="1" dirty="0" smtClean="0">
                <a:solidFill>
                  <a:srgbClr val="3904BC"/>
                </a:solidFill>
              </a:rPr>
              <a:t> (12) класс обучались </a:t>
            </a:r>
            <a:r>
              <a:rPr lang="ru-RU" b="1" dirty="0" smtClean="0">
                <a:solidFill>
                  <a:srgbClr val="FF0000"/>
                </a:solidFill>
              </a:rPr>
              <a:t>8 635  </a:t>
            </a:r>
            <a:r>
              <a:rPr lang="ru-RU" b="1" dirty="0" smtClean="0">
                <a:solidFill>
                  <a:srgbClr val="3904BC"/>
                </a:solidFill>
              </a:rPr>
              <a:t>обучающихся </a:t>
            </a:r>
          </a:p>
          <a:p>
            <a:pPr marL="533387" indent="-533387"/>
            <a:r>
              <a:rPr lang="ru-RU" b="1" u="sng" dirty="0" smtClean="0">
                <a:solidFill>
                  <a:srgbClr val="FF0000"/>
                </a:solidFill>
              </a:rPr>
              <a:t>Успешно закончил  </a:t>
            </a:r>
            <a:r>
              <a:rPr lang="ru-RU" b="1" dirty="0" smtClean="0">
                <a:solidFill>
                  <a:srgbClr val="3904BC"/>
                </a:solidFill>
              </a:rPr>
              <a:t>2018/2019 </a:t>
            </a:r>
            <a:r>
              <a:rPr lang="ru-RU" b="1" dirty="0" err="1" smtClean="0">
                <a:solidFill>
                  <a:srgbClr val="3904BC"/>
                </a:solidFill>
              </a:rPr>
              <a:t>уч.г</a:t>
            </a:r>
            <a:r>
              <a:rPr lang="ru-RU" b="1" dirty="0" smtClean="0">
                <a:solidFill>
                  <a:srgbClr val="3904BC"/>
                </a:solidFill>
              </a:rPr>
              <a:t>. </a:t>
            </a:r>
            <a:r>
              <a:rPr lang="ru-RU" b="1" dirty="0" smtClean="0">
                <a:solidFill>
                  <a:srgbClr val="FF0000"/>
                </a:solidFill>
              </a:rPr>
              <a:t>8 544 </a:t>
            </a:r>
            <a:r>
              <a:rPr lang="ru-RU" b="1" dirty="0" smtClean="0">
                <a:solidFill>
                  <a:srgbClr val="3904BC"/>
                </a:solidFill>
              </a:rPr>
              <a:t>человек или </a:t>
            </a:r>
            <a:r>
              <a:rPr lang="ru-RU" b="1" dirty="0" smtClean="0">
                <a:solidFill>
                  <a:srgbClr val="FF0000"/>
                </a:solidFill>
              </a:rPr>
              <a:t>98,9 % </a:t>
            </a:r>
            <a:endParaRPr lang="ru-RU" b="1" dirty="0" smtClean="0">
              <a:solidFill>
                <a:srgbClr val="3904BC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3904BC"/>
                </a:solidFill>
              </a:rPr>
              <a:t>По пятибалльной оценочной системе обучались </a:t>
            </a:r>
            <a:r>
              <a:rPr lang="ru-RU" b="1" dirty="0" smtClean="0">
                <a:solidFill>
                  <a:srgbClr val="FF0000"/>
                </a:solidFill>
              </a:rPr>
              <a:t>7721</a:t>
            </a:r>
            <a:r>
              <a:rPr lang="ru-RU" b="1" dirty="0" smtClean="0">
                <a:solidFill>
                  <a:srgbClr val="3904BC"/>
                </a:solidFill>
              </a:rPr>
              <a:t> обучающихся.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2A249C"/>
                </a:solidFill>
              </a:rPr>
              <a:t>Закончили </a:t>
            </a:r>
            <a:r>
              <a:rPr lang="ru-RU" b="1" dirty="0">
                <a:solidFill>
                  <a:srgbClr val="2A249C"/>
                </a:solidFill>
              </a:rPr>
              <a:t>учебный год </a:t>
            </a:r>
            <a:r>
              <a:rPr lang="ru-RU" b="1" dirty="0">
                <a:solidFill>
                  <a:srgbClr val="FF0000"/>
                </a:solidFill>
              </a:rPr>
              <a:t>на  </a:t>
            </a:r>
            <a:r>
              <a:rPr lang="ru-RU" b="1" dirty="0" smtClean="0">
                <a:solidFill>
                  <a:srgbClr val="FF0000"/>
                </a:solidFill>
              </a:rPr>
              <a:t>«5» </a:t>
            </a:r>
            <a:r>
              <a:rPr lang="ru-RU" b="1" dirty="0" smtClean="0">
                <a:solidFill>
                  <a:srgbClr val="3904BC"/>
                </a:solidFill>
              </a:rPr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13,6%</a:t>
            </a:r>
            <a:r>
              <a:rPr lang="ru-RU" b="1" dirty="0" smtClean="0">
                <a:solidFill>
                  <a:srgbClr val="3904BC"/>
                </a:solidFill>
              </a:rPr>
              <a:t>;</a:t>
            </a:r>
            <a:r>
              <a:rPr lang="ru-RU" b="1" dirty="0" smtClean="0">
                <a:solidFill>
                  <a:srgbClr val="FF0000"/>
                </a:solidFill>
              </a:rPr>
              <a:t>  на «4» и «5»</a:t>
            </a:r>
            <a:r>
              <a:rPr lang="ru-RU" b="1" dirty="0" smtClean="0">
                <a:solidFill>
                  <a:srgbClr val="3904BC"/>
                </a:solidFill>
              </a:rPr>
              <a:t> – </a:t>
            </a:r>
            <a:r>
              <a:rPr lang="ru-RU" b="1" dirty="0" smtClean="0">
                <a:solidFill>
                  <a:srgbClr val="FF0000"/>
                </a:solidFill>
              </a:rPr>
              <a:t>59,93 %</a:t>
            </a:r>
            <a:endParaRPr lang="ru-RU" b="1" dirty="0" smtClean="0">
              <a:solidFill>
                <a:srgbClr val="3904BC"/>
              </a:solidFill>
            </a:endParaRPr>
          </a:p>
          <a:p>
            <a:pPr marL="533387" indent="-533387"/>
            <a:r>
              <a:rPr lang="ru-RU" b="1" u="sng" dirty="0" smtClean="0">
                <a:solidFill>
                  <a:srgbClr val="FF0000"/>
                </a:solidFill>
              </a:rPr>
              <a:t>Не справились с программами </a:t>
            </a:r>
            <a:r>
              <a:rPr lang="ru-RU" b="1" dirty="0" smtClean="0">
                <a:solidFill>
                  <a:srgbClr val="3904BC"/>
                </a:solidFill>
              </a:rPr>
              <a:t>учебного года </a:t>
            </a:r>
            <a:r>
              <a:rPr lang="ru-RU" b="1" dirty="0" smtClean="0">
                <a:solidFill>
                  <a:srgbClr val="FF0000"/>
                </a:solidFill>
              </a:rPr>
              <a:t>54 </a:t>
            </a:r>
            <a:r>
              <a:rPr lang="ru-RU" b="1" dirty="0" smtClean="0">
                <a:solidFill>
                  <a:srgbClr val="3904BC"/>
                </a:solidFill>
              </a:rPr>
              <a:t>человека, из </a:t>
            </a:r>
            <a:r>
              <a:rPr lang="ru-RU" b="1" dirty="0">
                <a:solidFill>
                  <a:srgbClr val="3904BC"/>
                </a:solidFill>
              </a:rPr>
              <a:t>них: </a:t>
            </a:r>
            <a:r>
              <a:rPr lang="ru-RU" b="1" dirty="0" smtClean="0">
                <a:solidFill>
                  <a:srgbClr val="FF0000"/>
                </a:solidFill>
              </a:rPr>
              <a:t>44 переведены</a:t>
            </a:r>
            <a:r>
              <a:rPr lang="ru-RU" b="1" dirty="0" smtClean="0">
                <a:solidFill>
                  <a:srgbClr val="3904BC"/>
                </a:solidFill>
              </a:rPr>
              <a:t> </a:t>
            </a:r>
            <a:r>
              <a:rPr lang="ru-RU" b="1" dirty="0">
                <a:solidFill>
                  <a:srgbClr val="3904BC"/>
                </a:solidFill>
              </a:rPr>
              <a:t>в следующий класс </a:t>
            </a:r>
            <a:r>
              <a:rPr lang="ru-RU" b="1" dirty="0">
                <a:solidFill>
                  <a:srgbClr val="FF0000"/>
                </a:solidFill>
              </a:rPr>
              <a:t>с академической </a:t>
            </a:r>
            <a:r>
              <a:rPr lang="ru-RU" b="1" dirty="0" smtClean="0">
                <a:solidFill>
                  <a:srgbClr val="FF0000"/>
                </a:solidFill>
              </a:rPr>
              <a:t>задолженностью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на </a:t>
            </a:r>
            <a:r>
              <a:rPr lang="ru-RU" b="1" dirty="0">
                <a:solidFill>
                  <a:srgbClr val="FF0000"/>
                </a:solidFill>
              </a:rPr>
              <a:t>второй год </a:t>
            </a:r>
            <a:r>
              <a:rPr lang="ru-RU" b="1" dirty="0">
                <a:solidFill>
                  <a:srgbClr val="3904BC"/>
                </a:solidFill>
              </a:rPr>
              <a:t>оставлен </a:t>
            </a:r>
            <a:r>
              <a:rPr lang="ru-RU" b="1" dirty="0" smtClean="0">
                <a:solidFill>
                  <a:srgbClr val="FF0000"/>
                </a:solidFill>
              </a:rPr>
              <a:t>10</a:t>
            </a:r>
            <a:r>
              <a:rPr lang="ru-RU" b="1" dirty="0" smtClean="0">
                <a:solidFill>
                  <a:srgbClr val="3904BC"/>
                </a:solidFill>
              </a:rPr>
              <a:t> обучающийся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533387" indent="-533387"/>
            <a:r>
              <a:rPr lang="ru-RU" b="1" u="sng" dirty="0" smtClean="0">
                <a:solidFill>
                  <a:srgbClr val="FF0000"/>
                </a:solidFill>
              </a:rPr>
              <a:t>Не сдали ГИА </a:t>
            </a:r>
            <a:r>
              <a:rPr lang="ru-RU" b="1" dirty="0" smtClean="0">
                <a:solidFill>
                  <a:srgbClr val="3904BC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37 </a:t>
            </a:r>
            <a:r>
              <a:rPr lang="ru-RU" b="1" dirty="0" smtClean="0">
                <a:solidFill>
                  <a:srgbClr val="3904BC"/>
                </a:solidFill>
              </a:rPr>
              <a:t>выпускников 9 и 11 классов</a:t>
            </a:r>
          </a:p>
          <a:p>
            <a:pPr marL="533387" indent="-533387"/>
            <a:endParaRPr lang="ru-RU" b="1" dirty="0" smtClean="0">
              <a:solidFill>
                <a:srgbClr val="3904BC"/>
              </a:solidFill>
            </a:endParaRPr>
          </a:p>
          <a:p>
            <a:pPr marL="533387" indent="-533387"/>
            <a:endParaRPr lang="ru-RU" b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7769</TotalTime>
  <Words>2743</Words>
  <Application>Microsoft Office PowerPoint</Application>
  <PresentationFormat>Произвольный</PresentationFormat>
  <Paragraphs>287</Paragraphs>
  <Slides>69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Воздушный поток</vt:lpstr>
      <vt:lpstr>Педагогический форум -2019</vt:lpstr>
      <vt:lpstr>Педагогический форум -2019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успешности обучающихся  за 2016-2019 годы</vt:lpstr>
      <vt:lpstr>Динамика доли обучающихся, завершивших учебный года на «4» и «5»</vt:lpstr>
      <vt:lpstr>2018-2019 учебный год </vt:lpstr>
      <vt:lpstr>Педагогический форум -2019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результатов ВПР 4  по русскому языку и математике: 4 класс (2018 г.) и 5 класс (2019 г.)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результатов ВПР-2019 учеников 4 классов, несовпадающих с отметками промежуточной аттестации – с отметками «по журналу» %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Выборы выпускниками учебных предметов для сдачи ОГЭ(% от общего числа сдававших ОГЭ)</vt:lpstr>
      <vt:lpstr>Успешность сдачи ОГЭ (%) </vt:lpstr>
      <vt:lpstr>Доля выпускников, получивших за ОГЭ "4" и "5"   </vt:lpstr>
      <vt:lpstr>Интервал между медианами первичных баллов ОГЭ 2019 г. и  максимально возможными значениями первичных баллов</vt:lpstr>
      <vt:lpstr>Размах первичных баллов ОГЭ-2019 г.</vt:lpstr>
      <vt:lpstr>Презентация PowerPoint</vt:lpstr>
      <vt:lpstr>Презентация PowerPoint</vt:lpstr>
      <vt:lpstr>Презентация PowerPoint</vt:lpstr>
      <vt:lpstr>Динамика среднего балла ЕГЭ  по русскому языку </vt:lpstr>
      <vt:lpstr>Распределение ОО по значению медианы баллов ЕГЭ по русскому языку (2019 г.) </vt:lpstr>
      <vt:lpstr>Распределение ОО по  % доле высокобалльников   ЕГЭ - 2019 по русскому языку </vt:lpstr>
      <vt:lpstr>Презентация PowerPoint</vt:lpstr>
      <vt:lpstr>Динамика среднего балла ЕГЭ по математике (профильный уровень) </vt:lpstr>
      <vt:lpstr>Распределение ОО по значению медианы баллов ЕГЭ по математике профильный уровень (2019 г.)  </vt:lpstr>
      <vt:lpstr>Выбор выпускниками учебных предметов для сдачи ЕГЭ  </vt:lpstr>
      <vt:lpstr>Успешность сдачи ЕГЭ в 2019 г. (%)</vt:lpstr>
      <vt:lpstr>Динамика показателя "Медиана баллов ЕГЭ" </vt:lpstr>
      <vt:lpstr>ЕГЭ-2019. Доля высокобалльников (не менее 80б) (%)  </vt:lpstr>
      <vt:lpstr>ЕГЭ:100-балльники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форум -2016</dc:title>
  <dc:creator>User2</dc:creator>
  <cp:lastModifiedBy>Бушланова ОВ</cp:lastModifiedBy>
  <cp:revision>464</cp:revision>
  <cp:lastPrinted>2019-08-15T05:58:45Z</cp:lastPrinted>
  <dcterms:created xsi:type="dcterms:W3CDTF">2016-07-28T03:13:20Z</dcterms:created>
  <dcterms:modified xsi:type="dcterms:W3CDTF">2020-02-03T08:47:40Z</dcterms:modified>
</cp:coreProperties>
</file>